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855" r:id="rId2"/>
    <p:sldId id="856" r:id="rId3"/>
    <p:sldId id="857" r:id="rId4"/>
    <p:sldId id="302" r:id="rId5"/>
    <p:sldId id="305" r:id="rId6"/>
    <p:sldId id="310" r:id="rId7"/>
    <p:sldId id="312" r:id="rId8"/>
    <p:sldId id="306" r:id="rId9"/>
    <p:sldId id="472" r:id="rId10"/>
    <p:sldId id="471" r:id="rId11"/>
    <p:sldId id="307" r:id="rId12"/>
    <p:sldId id="308" r:id="rId13"/>
    <p:sldId id="309" r:id="rId14"/>
    <p:sldId id="464" r:id="rId15"/>
    <p:sldId id="260" r:id="rId16"/>
    <p:sldId id="477" r:id="rId17"/>
    <p:sldId id="479" r:id="rId18"/>
    <p:sldId id="313" r:id="rId19"/>
    <p:sldId id="314" r:id="rId20"/>
    <p:sldId id="470" r:id="rId21"/>
    <p:sldId id="258" r:id="rId22"/>
    <p:sldId id="480" r:id="rId23"/>
    <p:sldId id="315" r:id="rId24"/>
    <p:sldId id="259" r:id="rId25"/>
    <p:sldId id="316" r:id="rId26"/>
    <p:sldId id="317" r:id="rId27"/>
    <p:sldId id="346" r:id="rId28"/>
    <p:sldId id="318" r:id="rId29"/>
    <p:sldId id="441" r:id="rId30"/>
    <p:sldId id="319" r:id="rId31"/>
    <p:sldId id="342" r:id="rId32"/>
    <p:sldId id="320" r:id="rId33"/>
    <p:sldId id="465" r:id="rId34"/>
    <p:sldId id="446" r:id="rId35"/>
    <p:sldId id="343" r:id="rId36"/>
    <p:sldId id="491" r:id="rId37"/>
    <p:sldId id="358" r:id="rId38"/>
    <p:sldId id="324" r:id="rId39"/>
    <p:sldId id="443" r:id="rId40"/>
    <p:sldId id="444" r:id="rId41"/>
    <p:sldId id="485" r:id="rId42"/>
    <p:sldId id="481" r:id="rId43"/>
    <p:sldId id="347" r:id="rId44"/>
    <p:sldId id="348" r:id="rId45"/>
    <p:sldId id="344" r:id="rId46"/>
    <p:sldId id="468" r:id="rId47"/>
    <p:sldId id="366" r:id="rId48"/>
    <p:sldId id="370" r:id="rId49"/>
    <p:sldId id="460" r:id="rId50"/>
    <p:sldId id="365" r:id="rId51"/>
    <p:sldId id="453" r:id="rId52"/>
    <p:sldId id="454" r:id="rId53"/>
    <p:sldId id="469" r:id="rId54"/>
    <p:sldId id="384" r:id="rId55"/>
    <p:sldId id="467" r:id="rId56"/>
    <p:sldId id="375" r:id="rId57"/>
    <p:sldId id="376" r:id="rId58"/>
    <p:sldId id="373" r:id="rId59"/>
    <p:sldId id="466" r:id="rId60"/>
    <p:sldId id="369" r:id="rId61"/>
    <p:sldId id="377" r:id="rId62"/>
    <p:sldId id="378" r:id="rId63"/>
    <p:sldId id="374" r:id="rId64"/>
    <p:sldId id="490" r:id="rId65"/>
    <p:sldId id="489" r:id="rId66"/>
    <p:sldId id="487" r:id="rId67"/>
    <p:sldId id="388" r:id="rId68"/>
    <p:sldId id="409" r:id="rId69"/>
    <p:sldId id="410" r:id="rId70"/>
    <p:sldId id="411" r:id="rId71"/>
    <p:sldId id="415" r:id="rId72"/>
    <p:sldId id="416" r:id="rId73"/>
    <p:sldId id="458" r:id="rId74"/>
    <p:sldId id="473" r:id="rId75"/>
    <p:sldId id="325" r:id="rId76"/>
    <p:sldId id="326" r:id="rId77"/>
    <p:sldId id="335" r:id="rId78"/>
    <p:sldId id="350" r:id="rId79"/>
    <p:sldId id="352" r:id="rId80"/>
    <p:sldId id="449" r:id="rId81"/>
    <p:sldId id="459" r:id="rId82"/>
    <p:sldId id="353" r:id="rId83"/>
    <p:sldId id="392" r:id="rId84"/>
    <p:sldId id="442" r:id="rId85"/>
    <p:sldId id="424" r:id="rId86"/>
    <p:sldId id="423" r:id="rId87"/>
    <p:sldId id="425" r:id="rId88"/>
    <p:sldId id="461" r:id="rId89"/>
    <p:sldId id="428" r:id="rId90"/>
    <p:sldId id="430" r:id="rId91"/>
    <p:sldId id="429" r:id="rId92"/>
    <p:sldId id="431" r:id="rId93"/>
    <p:sldId id="437" r:id="rId94"/>
    <p:sldId id="439" r:id="rId95"/>
    <p:sldId id="435" r:id="rId96"/>
    <p:sldId id="483" r:id="rId97"/>
    <p:sldId id="486" r:id="rId98"/>
    <p:sldId id="455" r:id="rId99"/>
    <p:sldId id="456" r:id="rId100"/>
    <p:sldId id="457" r:id="rId101"/>
    <p:sldId id="389" r:id="rId102"/>
    <p:sldId id="383" r:id="rId103"/>
    <p:sldId id="413" r:id="rId104"/>
    <p:sldId id="414" r:id="rId105"/>
    <p:sldId id="450" r:id="rId106"/>
    <p:sldId id="432" r:id="rId107"/>
    <p:sldId id="433" r:id="rId108"/>
    <p:sldId id="474" r:id="rId109"/>
    <p:sldId id="475" r:id="rId110"/>
    <p:sldId id="476"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92E"/>
    <a:srgbClr val="2FA75B"/>
    <a:srgbClr val="3689EF"/>
    <a:srgbClr val="FEBA3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5" autoAdjust="0"/>
    <p:restoredTop sz="68627" autoAdjust="0"/>
  </p:normalViewPr>
  <p:slideViewPr>
    <p:cSldViewPr snapToGrid="0">
      <p:cViewPr varScale="1">
        <p:scale>
          <a:sx n="109" d="100"/>
          <a:sy n="109" d="100"/>
        </p:scale>
        <p:origin x="3948" y="102"/>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8112" y="6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BF44A-661C-4380-897E-274858A3CFE7}"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0A55B-3AF6-4B0E-A636-1930EFC3BF1B}" type="slidenum">
              <a:rPr lang="en-US" smtClean="0"/>
              <a:t>‹#›</a:t>
            </a:fld>
            <a:endParaRPr lang="en-US"/>
          </a:p>
        </p:txBody>
      </p:sp>
    </p:spTree>
    <p:extLst>
      <p:ext uri="{BB962C8B-B14F-4D97-AF65-F5344CB8AC3E}">
        <p14:creationId xmlns:p14="http://schemas.microsoft.com/office/powerpoint/2010/main" val="2124062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Territorial_evolution_of_North_America_since_1763#181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Territorial_evolution_of_North_America_since_1763#181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merica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milysearch.org/search/image/index?owc=https://www.familysearch.org/service/cds/recapi/collections/2185163/waypoint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ooks.google.com/books?id=thortsX3HVoC&amp;printsec=frontcover&amp;source=gbs_ge_summary_r&amp;cad=0#v=onepage&amp;q&amp;f=fals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google.com/maps/place/Niederschmalkalden,+Schmalkalden,+Germany/@50.7174951,10.3666529,16z/data=!4m5!3m4!1s0x47a370a0f63233b5:0xa208ec40a0b8580!8m2!3d50.7162224!4d10.372877"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mogenweb.org/cooper/Immigration/meiningerauswanderer.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hroniclingamerica.loc.gov/lccn/sn83030313/1846-08-13/ed-1/seq-4/"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February 2020</a:t>
            </a:r>
          </a:p>
          <a:p>
            <a:r>
              <a:rPr lang="en-US" dirty="0"/>
              <a:t>Revised May 2023</a:t>
            </a:r>
          </a:p>
        </p:txBody>
      </p:sp>
      <p:sp>
        <p:nvSpPr>
          <p:cNvPr id="4" name="Slide Number Placeholder 3"/>
          <p:cNvSpPr>
            <a:spLocks noGrp="1"/>
          </p:cNvSpPr>
          <p:nvPr>
            <p:ph type="sldNum" sz="quarter" idx="5"/>
          </p:nvPr>
        </p:nvSpPr>
        <p:spPr/>
        <p:txBody>
          <a:bodyPr/>
          <a:lstStyle/>
          <a:p>
            <a:fld id="{E000A55B-3AF6-4B0E-A636-1930EFC3BF1B}" type="slidenum">
              <a:rPr lang="en-US" smtClean="0"/>
              <a:t>1</a:t>
            </a:fld>
            <a:endParaRPr lang="en-US"/>
          </a:p>
        </p:txBody>
      </p:sp>
    </p:spTree>
    <p:extLst>
      <p:ext uri="{BB962C8B-B14F-4D97-AF65-F5344CB8AC3E}">
        <p14:creationId xmlns:p14="http://schemas.microsoft.com/office/powerpoint/2010/main" val="196841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0A55B-3AF6-4B0E-A636-1930EFC3BF1B}" type="slidenum">
              <a:rPr lang="en-US" smtClean="0"/>
              <a:t>14</a:t>
            </a:fld>
            <a:endParaRPr lang="en-US"/>
          </a:p>
        </p:txBody>
      </p:sp>
    </p:spTree>
    <p:extLst>
      <p:ext uri="{BB962C8B-B14F-4D97-AF65-F5344CB8AC3E}">
        <p14:creationId xmlns:p14="http://schemas.microsoft.com/office/powerpoint/2010/main" val="158118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group did not just wake up one morning and decide to go to North America</a:t>
            </a:r>
          </a:p>
        </p:txBody>
      </p:sp>
      <p:sp>
        <p:nvSpPr>
          <p:cNvPr id="4" name="Slide Number Placeholder 3"/>
          <p:cNvSpPr>
            <a:spLocks noGrp="1"/>
          </p:cNvSpPr>
          <p:nvPr>
            <p:ph type="sldNum" sz="quarter" idx="5"/>
          </p:nvPr>
        </p:nvSpPr>
        <p:spPr/>
        <p:txBody>
          <a:bodyPr/>
          <a:lstStyle/>
          <a:p>
            <a:fld id="{E000A55B-3AF6-4B0E-A636-1930EFC3BF1B}" type="slidenum">
              <a:rPr lang="en-US" smtClean="0"/>
              <a:t>15</a:t>
            </a:fld>
            <a:endParaRPr lang="en-US"/>
          </a:p>
        </p:txBody>
      </p:sp>
    </p:spTree>
    <p:extLst>
      <p:ext uri="{BB962C8B-B14F-4D97-AF65-F5344CB8AC3E}">
        <p14:creationId xmlns:p14="http://schemas.microsoft.com/office/powerpoint/2010/main" val="839346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https://en.wikipedia.org/wiki/Territorial_evolution_of_North_America_since_1763#1819</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Philadelphia began to keep records of passengers who had to pay import duties for excess baggage in 1800</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16</a:t>
            </a:fld>
            <a:endParaRPr lang="en-US"/>
          </a:p>
        </p:txBody>
      </p:sp>
    </p:spTree>
    <p:extLst>
      <p:ext uri="{BB962C8B-B14F-4D97-AF65-F5344CB8AC3E}">
        <p14:creationId xmlns:p14="http://schemas.microsoft.com/office/powerpoint/2010/main" val="17791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group did not just wake up one morning and decide to go to North America</a:t>
            </a:r>
          </a:p>
        </p:txBody>
      </p:sp>
      <p:sp>
        <p:nvSpPr>
          <p:cNvPr id="4" name="Slide Number Placeholder 3"/>
          <p:cNvSpPr>
            <a:spLocks noGrp="1"/>
          </p:cNvSpPr>
          <p:nvPr>
            <p:ph type="sldNum" sz="quarter" idx="5"/>
          </p:nvPr>
        </p:nvSpPr>
        <p:spPr/>
        <p:txBody>
          <a:bodyPr/>
          <a:lstStyle/>
          <a:p>
            <a:fld id="{E000A55B-3AF6-4B0E-A636-1930EFC3BF1B}" type="slidenum">
              <a:rPr lang="en-US" smtClean="0"/>
              <a:t>17</a:t>
            </a:fld>
            <a:endParaRPr lang="en-US"/>
          </a:p>
        </p:txBody>
      </p:sp>
    </p:spTree>
    <p:extLst>
      <p:ext uri="{BB962C8B-B14F-4D97-AF65-F5344CB8AC3E}">
        <p14:creationId xmlns:p14="http://schemas.microsoft.com/office/powerpoint/2010/main" val="389055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0A55B-3AF6-4B0E-A636-1930EFC3BF1B}" type="slidenum">
              <a:rPr lang="en-US" smtClean="0"/>
              <a:t>18</a:t>
            </a:fld>
            <a:endParaRPr lang="en-US"/>
          </a:p>
        </p:txBody>
      </p:sp>
    </p:spTree>
    <p:extLst>
      <p:ext uri="{BB962C8B-B14F-4D97-AF65-F5344CB8AC3E}">
        <p14:creationId xmlns:p14="http://schemas.microsoft.com/office/powerpoint/2010/main" val="372934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0A55B-3AF6-4B0E-A636-1930EFC3BF1B}" type="slidenum">
              <a:rPr lang="en-US" smtClean="0"/>
              <a:t>19</a:t>
            </a:fld>
            <a:endParaRPr lang="en-US"/>
          </a:p>
        </p:txBody>
      </p:sp>
    </p:spTree>
    <p:extLst>
      <p:ext uri="{BB962C8B-B14F-4D97-AF65-F5344CB8AC3E}">
        <p14:creationId xmlns:p14="http://schemas.microsoft.com/office/powerpoint/2010/main" val="2867015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Germans via Rotterdam and Antwerp</a:t>
            </a:r>
          </a:p>
          <a:p>
            <a:r>
              <a:rPr lang="en-US" dirty="0"/>
              <a:t>New Orlans – La Purchase - 1803</a:t>
            </a:r>
          </a:p>
        </p:txBody>
      </p:sp>
      <p:sp>
        <p:nvSpPr>
          <p:cNvPr id="4" name="Slide Number Placeholder 3"/>
          <p:cNvSpPr>
            <a:spLocks noGrp="1"/>
          </p:cNvSpPr>
          <p:nvPr>
            <p:ph type="sldNum" sz="quarter" idx="5"/>
          </p:nvPr>
        </p:nvSpPr>
        <p:spPr/>
        <p:txBody>
          <a:bodyPr/>
          <a:lstStyle/>
          <a:p>
            <a:fld id="{E000A55B-3AF6-4B0E-A636-1930EFC3BF1B}" type="slidenum">
              <a:rPr lang="en-US" smtClean="0"/>
              <a:t>20</a:t>
            </a:fld>
            <a:endParaRPr lang="en-US"/>
          </a:p>
        </p:txBody>
      </p:sp>
    </p:spTree>
    <p:extLst>
      <p:ext uri="{BB962C8B-B14F-4D97-AF65-F5344CB8AC3E}">
        <p14:creationId xmlns:p14="http://schemas.microsoft.com/office/powerpoint/2010/main" val="2179897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1820 is a key date to remember….</a:t>
            </a:r>
          </a:p>
          <a:p>
            <a:r>
              <a:rPr lang="en-US" dirty="0"/>
              <a:t>Recovery in the US from the industrial depression of 1819 – 1820</a:t>
            </a:r>
          </a:p>
          <a:p>
            <a:endParaRPr lang="en-US" dirty="0"/>
          </a:p>
          <a:p>
            <a:endParaRPr lang="en-US" dirty="0"/>
          </a:p>
          <a:p>
            <a:endParaRPr lang="en-US" dirty="0"/>
          </a:p>
          <a:p>
            <a:r>
              <a:rPr lang="en-US" dirty="0"/>
              <a:t>1849 – 1849: European Revolutions. Tens of Thousands killed, many more were forced into exile.</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21</a:t>
            </a:fld>
            <a:endParaRPr lang="en-US"/>
          </a:p>
        </p:txBody>
      </p:sp>
    </p:spTree>
    <p:extLst>
      <p:ext uri="{BB962C8B-B14F-4D97-AF65-F5344CB8AC3E}">
        <p14:creationId xmlns:p14="http://schemas.microsoft.com/office/powerpoint/2010/main" val="112262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Germans via Rotterdam and Antwerp</a:t>
            </a:r>
          </a:p>
          <a:p>
            <a:r>
              <a:rPr lang="en-US" dirty="0"/>
              <a:t>New Orlans – La Purchase – 1803</a:t>
            </a:r>
          </a:p>
          <a:p>
            <a:endParaRPr lang="en-US" dirty="0"/>
          </a:p>
          <a:p>
            <a:r>
              <a:rPr lang="en-US" dirty="0"/>
              <a:t>1861 – 1865 – US Civil War, slowed down emigration</a:t>
            </a:r>
            <a:r>
              <a:rPr lang="en-US"/>
              <a:t>, blockade of Southern </a:t>
            </a:r>
            <a:r>
              <a:rPr lang="en-US" dirty="0"/>
              <a:t>Ports</a:t>
            </a:r>
          </a:p>
        </p:txBody>
      </p:sp>
      <p:sp>
        <p:nvSpPr>
          <p:cNvPr id="4" name="Slide Number Placeholder 3"/>
          <p:cNvSpPr>
            <a:spLocks noGrp="1"/>
          </p:cNvSpPr>
          <p:nvPr>
            <p:ph type="sldNum" sz="quarter" idx="5"/>
          </p:nvPr>
        </p:nvSpPr>
        <p:spPr/>
        <p:txBody>
          <a:bodyPr/>
          <a:lstStyle/>
          <a:p>
            <a:fld id="{E000A55B-3AF6-4B0E-A636-1930EFC3BF1B}" type="slidenum">
              <a:rPr lang="en-US" smtClean="0"/>
              <a:t>22</a:t>
            </a:fld>
            <a:endParaRPr lang="en-US"/>
          </a:p>
        </p:txBody>
      </p:sp>
    </p:spTree>
    <p:extLst>
      <p:ext uri="{BB962C8B-B14F-4D97-AF65-F5344CB8AC3E}">
        <p14:creationId xmlns:p14="http://schemas.microsoft.com/office/powerpoint/2010/main" val="99425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Jews began to leave Germany in large numbers in 1840. Some 250,000 immigrated to the US by the outbreak of WWI (July 28 1914).</a:t>
            </a:r>
          </a:p>
          <a:p>
            <a:endParaRPr lang="en-US" dirty="0"/>
          </a:p>
          <a:p>
            <a:r>
              <a:rPr lang="en-US" dirty="0"/>
              <a:t>1861 – 1865: US Civil War slowed things down </a:t>
            </a:r>
          </a:p>
          <a:p>
            <a:endParaRPr lang="en-US" dirty="0"/>
          </a:p>
          <a:p>
            <a:r>
              <a:rPr lang="en-US" dirty="0"/>
              <a:t>Chinese Immigrants (77% lived in California)</a:t>
            </a:r>
          </a:p>
          <a:p>
            <a:pPr marL="171450" indent="-171450">
              <a:buFont typeface="Arial" panose="020B0604020202020204" pitchFamily="34" charset="0"/>
              <a:buChar char="•"/>
            </a:pPr>
            <a:r>
              <a:rPr lang="en-US" dirty="0"/>
              <a:t>1851 – 1860 (Gold Rush) - ~40,000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1863 – 1869 (Construction of the railroad across the US) - ~ 64,000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1881 – 1890 ~62,000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23</a:t>
            </a:fld>
            <a:endParaRPr lang="en-US"/>
          </a:p>
        </p:txBody>
      </p:sp>
    </p:spTree>
    <p:extLst>
      <p:ext uri="{BB962C8B-B14F-4D97-AF65-F5344CB8AC3E}">
        <p14:creationId xmlns:p14="http://schemas.microsoft.com/office/powerpoint/2010/main" val="217963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February 2020</a:t>
            </a:r>
          </a:p>
          <a:p>
            <a:r>
              <a:rPr lang="en-US" dirty="0"/>
              <a:t>Revised May 2023</a:t>
            </a:r>
          </a:p>
        </p:txBody>
      </p:sp>
      <p:sp>
        <p:nvSpPr>
          <p:cNvPr id="4" name="Slide Number Placeholder 3"/>
          <p:cNvSpPr>
            <a:spLocks noGrp="1"/>
          </p:cNvSpPr>
          <p:nvPr>
            <p:ph type="sldNum" sz="quarter" idx="5"/>
          </p:nvPr>
        </p:nvSpPr>
        <p:spPr/>
        <p:txBody>
          <a:bodyPr/>
          <a:lstStyle/>
          <a:p>
            <a:fld id="{E000A55B-3AF6-4B0E-A636-1930EFC3BF1B}" type="slidenum">
              <a:rPr lang="en-US" smtClean="0"/>
              <a:t>3</a:t>
            </a:fld>
            <a:endParaRPr lang="en-US"/>
          </a:p>
        </p:txBody>
      </p:sp>
    </p:spTree>
    <p:extLst>
      <p:ext uri="{BB962C8B-B14F-4D97-AF65-F5344CB8AC3E}">
        <p14:creationId xmlns:p14="http://schemas.microsoft.com/office/powerpoint/2010/main" val="3844370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transporting people was recognized, and ships were developed for this exclusive purpose beginning in the mid 1850’s.</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24</a:t>
            </a:fld>
            <a:endParaRPr lang="en-US"/>
          </a:p>
        </p:txBody>
      </p:sp>
    </p:spTree>
    <p:extLst>
      <p:ext uri="{BB962C8B-B14F-4D97-AF65-F5344CB8AC3E}">
        <p14:creationId xmlns:p14="http://schemas.microsoft.com/office/powerpoint/2010/main" val="3001020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0A55B-3AF6-4B0E-A636-1930EFC3BF1B}" type="slidenum">
              <a:rPr lang="en-US" smtClean="0"/>
              <a:t>25</a:t>
            </a:fld>
            <a:endParaRPr lang="en-US"/>
          </a:p>
        </p:txBody>
      </p:sp>
    </p:spTree>
    <p:extLst>
      <p:ext uri="{BB962C8B-B14F-4D97-AF65-F5344CB8AC3E}">
        <p14:creationId xmlns:p14="http://schemas.microsoft.com/office/powerpoint/2010/main" val="266506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Philadelphia was the major port of entry</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26</a:t>
            </a:fld>
            <a:endParaRPr lang="en-US"/>
          </a:p>
        </p:txBody>
      </p:sp>
    </p:spTree>
    <p:extLst>
      <p:ext uri="{BB962C8B-B14F-4D97-AF65-F5344CB8AC3E}">
        <p14:creationId xmlns:p14="http://schemas.microsoft.com/office/powerpoint/2010/main" val="75299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https://en.wikipedia.org/wiki/Territorial_evolution_of_North_America_since_1763#1819</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Philadelphia began to keep records of passengers who had to pay import duties for excess baggage in 1800</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27</a:t>
            </a:fld>
            <a:endParaRPr lang="en-US"/>
          </a:p>
        </p:txBody>
      </p:sp>
    </p:spTree>
    <p:extLst>
      <p:ext uri="{BB962C8B-B14F-4D97-AF65-F5344CB8AC3E}">
        <p14:creationId xmlns:p14="http://schemas.microsoft.com/office/powerpoint/2010/main" val="1091654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8, 1820 – Port of New York</a:t>
            </a:r>
          </a:p>
        </p:txBody>
      </p:sp>
      <p:sp>
        <p:nvSpPr>
          <p:cNvPr id="4" name="Slide Number Placeholder 3"/>
          <p:cNvSpPr>
            <a:spLocks noGrp="1"/>
          </p:cNvSpPr>
          <p:nvPr>
            <p:ph type="sldNum" sz="quarter" idx="5"/>
          </p:nvPr>
        </p:nvSpPr>
        <p:spPr/>
        <p:txBody>
          <a:bodyPr/>
          <a:lstStyle/>
          <a:p>
            <a:fld id="{E000A55B-3AF6-4B0E-A636-1930EFC3BF1B}" type="slidenum">
              <a:rPr lang="en-US" smtClean="0"/>
              <a:t>29</a:t>
            </a:fld>
            <a:endParaRPr lang="en-US"/>
          </a:p>
        </p:txBody>
      </p:sp>
    </p:spTree>
    <p:extLst>
      <p:ext uri="{BB962C8B-B14F-4D97-AF65-F5344CB8AC3E}">
        <p14:creationId xmlns:p14="http://schemas.microsoft.com/office/powerpoint/2010/main" val="146262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Louisiana Purchase occurred in 1803</a:t>
            </a:r>
          </a:p>
          <a:p>
            <a:endParaRPr lang="en-US" dirty="0"/>
          </a:p>
          <a:p>
            <a:r>
              <a:rPr lang="en-US" dirty="0"/>
              <a:t>Major Ports: New York, Boston, Philadelphia, Baltimore and New Orleans</a:t>
            </a:r>
          </a:p>
        </p:txBody>
      </p:sp>
      <p:sp>
        <p:nvSpPr>
          <p:cNvPr id="4" name="Slide Number Placeholder 3"/>
          <p:cNvSpPr>
            <a:spLocks noGrp="1"/>
          </p:cNvSpPr>
          <p:nvPr>
            <p:ph type="sldNum" sz="quarter" idx="5"/>
          </p:nvPr>
        </p:nvSpPr>
        <p:spPr/>
        <p:txBody>
          <a:bodyPr/>
          <a:lstStyle/>
          <a:p>
            <a:fld id="{E000A55B-3AF6-4B0E-A636-1930EFC3BF1B}" type="slidenum">
              <a:rPr lang="en-US" smtClean="0"/>
              <a:t>31</a:t>
            </a:fld>
            <a:endParaRPr lang="en-US"/>
          </a:p>
        </p:txBody>
      </p:sp>
    </p:spTree>
    <p:extLst>
      <p:ext uri="{BB962C8B-B14F-4D97-AF65-F5344CB8AC3E}">
        <p14:creationId xmlns:p14="http://schemas.microsoft.com/office/powerpoint/2010/main" val="155647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Started recording this information in 1820….</a:t>
            </a:r>
          </a:p>
        </p:txBody>
      </p:sp>
      <p:sp>
        <p:nvSpPr>
          <p:cNvPr id="4" name="Slide Number Placeholder 3"/>
          <p:cNvSpPr>
            <a:spLocks noGrp="1"/>
          </p:cNvSpPr>
          <p:nvPr>
            <p:ph type="sldNum" sz="quarter" idx="5"/>
          </p:nvPr>
        </p:nvSpPr>
        <p:spPr/>
        <p:txBody>
          <a:bodyPr/>
          <a:lstStyle/>
          <a:p>
            <a:fld id="{E000A55B-3AF6-4B0E-A636-1930EFC3BF1B}" type="slidenum">
              <a:rPr lang="en-US" smtClean="0"/>
              <a:t>33</a:t>
            </a:fld>
            <a:endParaRPr lang="en-US"/>
          </a:p>
        </p:txBody>
      </p:sp>
    </p:spTree>
    <p:extLst>
      <p:ext uri="{BB962C8B-B14F-4D97-AF65-F5344CB8AC3E}">
        <p14:creationId xmlns:p14="http://schemas.microsoft.com/office/powerpoint/2010/main" val="1959428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35</a:t>
            </a:fld>
            <a:endParaRPr lang="en-US"/>
          </a:p>
        </p:txBody>
      </p:sp>
    </p:spTree>
    <p:extLst>
      <p:ext uri="{BB962C8B-B14F-4D97-AF65-F5344CB8AC3E}">
        <p14:creationId xmlns:p14="http://schemas.microsoft.com/office/powerpoint/2010/main" val="259919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Government created immigrant receiving stations at all port of entry. Steamship companies were now required to transport anybody rejected for entry back to their port of departure.</a:t>
            </a:r>
          </a:p>
        </p:txBody>
      </p:sp>
      <p:sp>
        <p:nvSpPr>
          <p:cNvPr id="4" name="Slide Number Placeholder 3"/>
          <p:cNvSpPr>
            <a:spLocks noGrp="1"/>
          </p:cNvSpPr>
          <p:nvPr>
            <p:ph type="sldNum" sz="quarter" idx="5"/>
          </p:nvPr>
        </p:nvSpPr>
        <p:spPr/>
        <p:txBody>
          <a:bodyPr/>
          <a:lstStyle/>
          <a:p>
            <a:fld id="{E000A55B-3AF6-4B0E-A636-1930EFC3BF1B}" type="slidenum">
              <a:rPr lang="en-US" smtClean="0"/>
              <a:t>37</a:t>
            </a:fld>
            <a:endParaRPr lang="en-US"/>
          </a:p>
        </p:txBody>
      </p:sp>
    </p:spTree>
    <p:extLst>
      <p:ext uri="{BB962C8B-B14F-4D97-AF65-F5344CB8AC3E}">
        <p14:creationId xmlns:p14="http://schemas.microsoft.com/office/powerpoint/2010/main" val="3401836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1898 - Ellis Island replaced Castle Garden</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38</a:t>
            </a:fld>
            <a:endParaRPr lang="en-US"/>
          </a:p>
        </p:txBody>
      </p:sp>
    </p:spTree>
    <p:extLst>
      <p:ext uri="{BB962C8B-B14F-4D97-AF65-F5344CB8AC3E}">
        <p14:creationId xmlns:p14="http://schemas.microsoft.com/office/powerpoint/2010/main" val="169101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https://en.wikipedia.org/wiki/Americans</a:t>
            </a:r>
            <a:r>
              <a:rPr lang="en-US" dirty="0"/>
              <a:t> - 2010 estimate</a:t>
            </a:r>
          </a:p>
        </p:txBody>
      </p:sp>
      <p:sp>
        <p:nvSpPr>
          <p:cNvPr id="4" name="Slide Number Placeholder 3"/>
          <p:cNvSpPr>
            <a:spLocks noGrp="1"/>
          </p:cNvSpPr>
          <p:nvPr>
            <p:ph type="sldNum" sz="quarter" idx="5"/>
          </p:nvPr>
        </p:nvSpPr>
        <p:spPr/>
        <p:txBody>
          <a:bodyPr/>
          <a:lstStyle/>
          <a:p>
            <a:fld id="{E000A55B-3AF6-4B0E-A636-1930EFC3BF1B}" type="slidenum">
              <a:rPr lang="en-US" smtClean="0"/>
              <a:t>4</a:t>
            </a:fld>
            <a:endParaRPr lang="en-US"/>
          </a:p>
        </p:txBody>
      </p:sp>
    </p:spTree>
    <p:extLst>
      <p:ext uri="{BB962C8B-B14F-4D97-AF65-F5344CB8AC3E}">
        <p14:creationId xmlns:p14="http://schemas.microsoft.com/office/powerpoint/2010/main" val="103875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about the four Canadian Pacific trains scheduled to carry passengers to their final destinations.</a:t>
            </a:r>
          </a:p>
        </p:txBody>
      </p:sp>
      <p:sp>
        <p:nvSpPr>
          <p:cNvPr id="4" name="Slide Number Placeholder 3"/>
          <p:cNvSpPr>
            <a:spLocks noGrp="1"/>
          </p:cNvSpPr>
          <p:nvPr>
            <p:ph type="sldNum" sz="quarter" idx="5"/>
          </p:nvPr>
        </p:nvSpPr>
        <p:spPr/>
        <p:txBody>
          <a:bodyPr/>
          <a:lstStyle/>
          <a:p>
            <a:fld id="{E000A55B-3AF6-4B0E-A636-1930EFC3BF1B}" type="slidenum">
              <a:rPr lang="en-US" smtClean="0"/>
              <a:t>42</a:t>
            </a:fld>
            <a:endParaRPr lang="en-US"/>
          </a:p>
        </p:txBody>
      </p:sp>
    </p:spTree>
    <p:extLst>
      <p:ext uri="{BB962C8B-B14F-4D97-AF65-F5344CB8AC3E}">
        <p14:creationId xmlns:p14="http://schemas.microsoft.com/office/powerpoint/2010/main" val="2940057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imposed restrictions on US bound ship passengers</a:t>
            </a:r>
          </a:p>
        </p:txBody>
      </p:sp>
      <p:sp>
        <p:nvSpPr>
          <p:cNvPr id="4" name="Slide Number Placeholder 3"/>
          <p:cNvSpPr>
            <a:spLocks noGrp="1"/>
          </p:cNvSpPr>
          <p:nvPr>
            <p:ph type="sldNum" sz="quarter" idx="5"/>
          </p:nvPr>
        </p:nvSpPr>
        <p:spPr/>
        <p:txBody>
          <a:bodyPr/>
          <a:lstStyle/>
          <a:p>
            <a:fld id="{E000A55B-3AF6-4B0E-A636-1930EFC3BF1B}" type="slidenum">
              <a:rPr lang="en-US" smtClean="0"/>
              <a:t>43</a:t>
            </a:fld>
            <a:endParaRPr lang="en-US"/>
          </a:p>
        </p:txBody>
      </p:sp>
    </p:spTree>
    <p:extLst>
      <p:ext uri="{BB962C8B-B14F-4D97-AF65-F5344CB8AC3E}">
        <p14:creationId xmlns:p14="http://schemas.microsoft.com/office/powerpoint/2010/main" val="52969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45</a:t>
            </a:fld>
            <a:endParaRPr lang="en-US"/>
          </a:p>
        </p:txBody>
      </p:sp>
    </p:spTree>
    <p:extLst>
      <p:ext uri="{BB962C8B-B14F-4D97-AF65-F5344CB8AC3E}">
        <p14:creationId xmlns:p14="http://schemas.microsoft.com/office/powerpoint/2010/main" val="2875182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47</a:t>
            </a:fld>
            <a:endParaRPr lang="en-US"/>
          </a:p>
        </p:txBody>
      </p:sp>
    </p:spTree>
    <p:extLst>
      <p:ext uri="{BB962C8B-B14F-4D97-AF65-F5344CB8AC3E}">
        <p14:creationId xmlns:p14="http://schemas.microsoft.com/office/powerpoint/2010/main" val="254392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Homestead act was passed in 1862</a:t>
            </a:r>
          </a:p>
        </p:txBody>
      </p:sp>
      <p:sp>
        <p:nvSpPr>
          <p:cNvPr id="4" name="Slide Number Placeholder 3"/>
          <p:cNvSpPr>
            <a:spLocks noGrp="1"/>
          </p:cNvSpPr>
          <p:nvPr>
            <p:ph type="sldNum" sz="quarter" idx="5"/>
          </p:nvPr>
        </p:nvSpPr>
        <p:spPr/>
        <p:txBody>
          <a:bodyPr/>
          <a:lstStyle/>
          <a:p>
            <a:fld id="{E000A55B-3AF6-4B0E-A636-1930EFC3BF1B}" type="slidenum">
              <a:rPr lang="en-US" smtClean="0"/>
              <a:t>49</a:t>
            </a:fld>
            <a:endParaRPr lang="en-US"/>
          </a:p>
        </p:txBody>
      </p:sp>
    </p:spTree>
    <p:extLst>
      <p:ext uri="{BB962C8B-B14F-4D97-AF65-F5344CB8AC3E}">
        <p14:creationId xmlns:p14="http://schemas.microsoft.com/office/powerpoint/2010/main" val="3272580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Manifests and other shipping documents sometimes record other information but not always</a:t>
            </a:r>
          </a:p>
          <a:p>
            <a:r>
              <a:rPr lang="en-US" dirty="0"/>
              <a:t>Indexing may have only been done on these fields.</a:t>
            </a:r>
          </a:p>
          <a:p>
            <a:endParaRPr lang="en-US" dirty="0"/>
          </a:p>
          <a:p>
            <a:r>
              <a:rPr lang="en-US" dirty="0"/>
              <a:t>Knowing where your immigrant ancestor arrived really help</a:t>
            </a:r>
          </a:p>
        </p:txBody>
      </p:sp>
      <p:sp>
        <p:nvSpPr>
          <p:cNvPr id="4" name="Slide Number Placeholder 3"/>
          <p:cNvSpPr>
            <a:spLocks noGrp="1"/>
          </p:cNvSpPr>
          <p:nvPr>
            <p:ph type="sldNum" sz="quarter" idx="5"/>
          </p:nvPr>
        </p:nvSpPr>
        <p:spPr/>
        <p:txBody>
          <a:bodyPr/>
          <a:lstStyle/>
          <a:p>
            <a:fld id="{E000A55B-3AF6-4B0E-A636-1930EFC3BF1B}" type="slidenum">
              <a:rPr lang="en-US" smtClean="0"/>
              <a:t>50</a:t>
            </a:fld>
            <a:endParaRPr lang="en-US"/>
          </a:p>
        </p:txBody>
      </p:sp>
    </p:spTree>
    <p:extLst>
      <p:ext uri="{BB962C8B-B14F-4D97-AF65-F5344CB8AC3E}">
        <p14:creationId xmlns:p14="http://schemas.microsoft.com/office/powerpoint/2010/main" val="3375612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Filter by Category, Location and/or Date Range</a:t>
            </a:r>
          </a:p>
        </p:txBody>
      </p:sp>
      <p:sp>
        <p:nvSpPr>
          <p:cNvPr id="4" name="Slide Number Placeholder 3"/>
          <p:cNvSpPr>
            <a:spLocks noGrp="1"/>
          </p:cNvSpPr>
          <p:nvPr>
            <p:ph type="sldNum" sz="quarter" idx="5"/>
          </p:nvPr>
        </p:nvSpPr>
        <p:spPr/>
        <p:txBody>
          <a:bodyPr/>
          <a:lstStyle/>
          <a:p>
            <a:fld id="{E000A55B-3AF6-4B0E-A636-1930EFC3BF1B}" type="slidenum">
              <a:rPr lang="en-US" smtClean="0"/>
              <a:t>53</a:t>
            </a:fld>
            <a:endParaRPr lang="en-US"/>
          </a:p>
        </p:txBody>
      </p:sp>
    </p:spTree>
    <p:extLst>
      <p:ext uri="{BB962C8B-B14F-4D97-AF65-F5344CB8AC3E}">
        <p14:creationId xmlns:p14="http://schemas.microsoft.com/office/powerpoint/2010/main" val="444440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https://www.familysearch.org/search/image/index?owc=https://www.familysearch.org/service/cds/recapi/collections/2185163/waypoints</a:t>
            </a:r>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54</a:t>
            </a:fld>
            <a:endParaRPr lang="en-US"/>
          </a:p>
        </p:txBody>
      </p:sp>
    </p:spTree>
    <p:extLst>
      <p:ext uri="{BB962C8B-B14F-4D97-AF65-F5344CB8AC3E}">
        <p14:creationId xmlns:p14="http://schemas.microsoft.com/office/powerpoint/2010/main" val="1907826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60</a:t>
            </a:fld>
            <a:endParaRPr lang="en-US"/>
          </a:p>
        </p:txBody>
      </p:sp>
    </p:spTree>
    <p:extLst>
      <p:ext uri="{BB962C8B-B14F-4D97-AF65-F5344CB8AC3E}">
        <p14:creationId xmlns:p14="http://schemas.microsoft.com/office/powerpoint/2010/main" val="31295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revised in 2008</a:t>
            </a:r>
          </a:p>
          <a:p>
            <a:endParaRPr lang="en-US" dirty="0"/>
          </a:p>
          <a:p>
            <a:r>
              <a:rPr lang="en-US" dirty="0"/>
              <a:t>Bibliography: pages 135 - 158</a:t>
            </a:r>
          </a:p>
          <a:p>
            <a:endParaRPr lang="en-US" dirty="0"/>
          </a:p>
          <a:p>
            <a:r>
              <a:rPr lang="en-US" dirty="0">
                <a:hlinkClick r:id="rId3"/>
              </a:rPr>
              <a:t>https://books.google.com/books?id=thortsX3HVoC&amp;printsec=frontcover&amp;source=gbs_ge_summary_r&amp;cad=0#v=onepage&amp;q&amp;f=false</a:t>
            </a:r>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67</a:t>
            </a:fld>
            <a:endParaRPr lang="en-US"/>
          </a:p>
        </p:txBody>
      </p:sp>
    </p:spTree>
    <p:extLst>
      <p:ext uri="{BB962C8B-B14F-4D97-AF65-F5344CB8AC3E}">
        <p14:creationId xmlns:p14="http://schemas.microsoft.com/office/powerpoint/2010/main" val="365186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Passengers sailed from ports where ships from the new world arrived.</a:t>
            </a:r>
          </a:p>
          <a:p>
            <a:endParaRPr lang="en-US" dirty="0"/>
          </a:p>
          <a:p>
            <a:r>
              <a:rPr lang="en-US" dirty="0"/>
              <a:t>Most Irish emigrants sailed from England because few ships sailed from Ireland to the United States.</a:t>
            </a:r>
          </a:p>
        </p:txBody>
      </p:sp>
      <p:sp>
        <p:nvSpPr>
          <p:cNvPr id="4" name="Slide Number Placeholder 3"/>
          <p:cNvSpPr>
            <a:spLocks noGrp="1"/>
          </p:cNvSpPr>
          <p:nvPr>
            <p:ph type="sldNum" sz="quarter" idx="5"/>
          </p:nvPr>
        </p:nvSpPr>
        <p:spPr/>
        <p:txBody>
          <a:bodyPr/>
          <a:lstStyle/>
          <a:p>
            <a:fld id="{E000A55B-3AF6-4B0E-A636-1930EFC3BF1B}" type="slidenum">
              <a:rPr lang="en-US" smtClean="0"/>
              <a:t>8</a:t>
            </a:fld>
            <a:endParaRPr lang="en-US"/>
          </a:p>
        </p:txBody>
      </p:sp>
    </p:spTree>
    <p:extLst>
      <p:ext uri="{BB962C8B-B14F-4D97-AF65-F5344CB8AC3E}">
        <p14:creationId xmlns:p14="http://schemas.microsoft.com/office/powerpoint/2010/main" val="2202243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Name, Date of Arrival, Age on Arrival</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68</a:t>
            </a:fld>
            <a:endParaRPr lang="en-US"/>
          </a:p>
        </p:txBody>
      </p:sp>
    </p:spTree>
    <p:extLst>
      <p:ext uri="{BB962C8B-B14F-4D97-AF65-F5344CB8AC3E}">
        <p14:creationId xmlns:p14="http://schemas.microsoft.com/office/powerpoint/2010/main" val="2555291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69</a:t>
            </a:fld>
            <a:endParaRPr lang="en-US"/>
          </a:p>
        </p:txBody>
      </p:sp>
    </p:spTree>
    <p:extLst>
      <p:ext uri="{BB962C8B-B14F-4D97-AF65-F5344CB8AC3E}">
        <p14:creationId xmlns:p14="http://schemas.microsoft.com/office/powerpoint/2010/main" val="2256150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70</a:t>
            </a:fld>
            <a:endParaRPr lang="en-US"/>
          </a:p>
        </p:txBody>
      </p:sp>
    </p:spTree>
    <p:extLst>
      <p:ext uri="{BB962C8B-B14F-4D97-AF65-F5344CB8AC3E}">
        <p14:creationId xmlns:p14="http://schemas.microsoft.com/office/powerpoint/2010/main" val="1679896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went from 18,000 Passenger manifests in 2020 to 26,000 Passenger manifests in 2023! </a:t>
            </a:r>
          </a:p>
        </p:txBody>
      </p:sp>
      <p:sp>
        <p:nvSpPr>
          <p:cNvPr id="4" name="Slide Number Placeholder 3"/>
          <p:cNvSpPr>
            <a:spLocks noGrp="1"/>
          </p:cNvSpPr>
          <p:nvPr>
            <p:ph type="sldNum" sz="quarter" idx="5"/>
          </p:nvPr>
        </p:nvSpPr>
        <p:spPr/>
        <p:txBody>
          <a:bodyPr/>
          <a:lstStyle/>
          <a:p>
            <a:fld id="{E000A55B-3AF6-4B0E-A636-1930EFC3BF1B}" type="slidenum">
              <a:rPr lang="en-US" smtClean="0"/>
              <a:t>72</a:t>
            </a:fld>
            <a:endParaRPr lang="en-US"/>
          </a:p>
        </p:txBody>
      </p:sp>
    </p:spTree>
    <p:extLst>
      <p:ext uri="{BB962C8B-B14F-4D97-AF65-F5344CB8AC3E}">
        <p14:creationId xmlns:p14="http://schemas.microsoft.com/office/powerpoint/2010/main" val="3438726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Lato" panose="020F0502020204030203" pitchFamily="34" charset="0"/>
              </a:rPr>
              <a:t>The Amborn family has been traced to </a:t>
            </a:r>
            <a:r>
              <a:rPr lang="en-US" b="0" i="0" u="none" strike="noStrike" dirty="0" err="1">
                <a:solidFill>
                  <a:srgbClr val="006EFF"/>
                </a:solidFill>
                <a:effectLst/>
                <a:latin typeface="Lato" panose="020F0502020204030203" pitchFamily="34" charset="0"/>
                <a:hlinkClick r:id="rId3"/>
              </a:rPr>
              <a:t>Niederschmalkalden</a:t>
            </a:r>
            <a:r>
              <a:rPr lang="en-US" b="0" i="0" u="none" strike="noStrike" dirty="0">
                <a:solidFill>
                  <a:srgbClr val="006EFF"/>
                </a:solidFill>
                <a:effectLst/>
                <a:latin typeface="Lato" panose="020F0502020204030203" pitchFamily="34" charset="0"/>
                <a:hlinkClick r:id="rId3"/>
              </a:rPr>
              <a:t>, Sachsen-Meiningen, in the modern-day state of Thüringen,</a:t>
            </a:r>
            <a:r>
              <a:rPr lang="en-US" b="0" i="0" dirty="0">
                <a:solidFill>
                  <a:srgbClr val="666666"/>
                </a:solidFill>
                <a:effectLst/>
                <a:latin typeface="Lato" panose="020F0502020204030203" pitchFamily="34" charset="0"/>
              </a:rPr>
              <a:t> Germany thanks to the efforts of members of the Cooper County, Missouri Historical Society. They have transcribed newspaper and passport information from the period and have created a database of Immigrants from Sachsen-Meiningen, Germany (among other areas). This database (</a:t>
            </a:r>
            <a:r>
              <a:rPr lang="en-US" b="0" i="0" u="none" strike="noStrike" dirty="0">
                <a:solidFill>
                  <a:srgbClr val="006EFF"/>
                </a:solidFill>
                <a:effectLst/>
                <a:latin typeface="Lato" panose="020F0502020204030203" pitchFamily="34" charset="0"/>
                <a:hlinkClick r:id="rId4"/>
              </a:rPr>
              <a:t>viewable on the societies website</a:t>
            </a:r>
            <a:r>
              <a:rPr lang="en-US" b="0" i="0" dirty="0">
                <a:solidFill>
                  <a:srgbClr val="666666"/>
                </a:solidFill>
                <a:effectLst/>
                <a:latin typeface="Lato" panose="020F0502020204030203" pitchFamily="34" charset="0"/>
              </a:rPr>
              <a:t>) refers to several members of the Amborn family and identifies the month &amp; year that they departed Germany for the United States.</a:t>
            </a:r>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74</a:t>
            </a:fld>
            <a:endParaRPr lang="en-US"/>
          </a:p>
        </p:txBody>
      </p:sp>
    </p:spTree>
    <p:extLst>
      <p:ext uri="{BB962C8B-B14F-4D97-AF65-F5344CB8AC3E}">
        <p14:creationId xmlns:p14="http://schemas.microsoft.com/office/powerpoint/2010/main" val="1437389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it appeared in 2019</a:t>
            </a:r>
          </a:p>
        </p:txBody>
      </p:sp>
      <p:sp>
        <p:nvSpPr>
          <p:cNvPr id="4" name="Slide Number Placeholder 3"/>
          <p:cNvSpPr>
            <a:spLocks noGrp="1"/>
          </p:cNvSpPr>
          <p:nvPr>
            <p:ph type="sldNum" sz="quarter" idx="5"/>
          </p:nvPr>
        </p:nvSpPr>
        <p:spPr/>
        <p:txBody>
          <a:bodyPr/>
          <a:lstStyle/>
          <a:p>
            <a:fld id="{E000A55B-3AF6-4B0E-A636-1930EFC3BF1B}" type="slidenum">
              <a:rPr lang="en-US" smtClean="0"/>
              <a:t>78</a:t>
            </a:fld>
            <a:endParaRPr lang="en-US"/>
          </a:p>
        </p:txBody>
      </p:sp>
    </p:spTree>
    <p:extLst>
      <p:ext uri="{BB962C8B-B14F-4D97-AF65-F5344CB8AC3E}">
        <p14:creationId xmlns:p14="http://schemas.microsoft.com/office/powerpoint/2010/main" val="3219452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it appeared in 2019</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79</a:t>
            </a:fld>
            <a:endParaRPr lang="en-US"/>
          </a:p>
        </p:txBody>
      </p:sp>
    </p:spTree>
    <p:extLst>
      <p:ext uri="{BB962C8B-B14F-4D97-AF65-F5344CB8AC3E}">
        <p14:creationId xmlns:p14="http://schemas.microsoft.com/office/powerpoint/2010/main" val="994299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true for Italians.</a:t>
            </a: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82</a:t>
            </a:fld>
            <a:endParaRPr lang="en-US"/>
          </a:p>
        </p:txBody>
      </p:sp>
    </p:spTree>
    <p:extLst>
      <p:ext uri="{BB962C8B-B14F-4D97-AF65-F5344CB8AC3E}">
        <p14:creationId xmlns:p14="http://schemas.microsoft.com/office/powerpoint/2010/main" val="282465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86</a:t>
            </a:fld>
            <a:endParaRPr lang="en-US"/>
          </a:p>
        </p:txBody>
      </p:sp>
    </p:spTree>
    <p:extLst>
      <p:ext uri="{BB962C8B-B14F-4D97-AF65-F5344CB8AC3E}">
        <p14:creationId xmlns:p14="http://schemas.microsoft.com/office/powerpoint/2010/main" val="1010595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92</a:t>
            </a:fld>
            <a:endParaRPr lang="en-US"/>
          </a:p>
        </p:txBody>
      </p:sp>
    </p:spTree>
    <p:extLst>
      <p:ext uri="{BB962C8B-B14F-4D97-AF65-F5344CB8AC3E}">
        <p14:creationId xmlns:p14="http://schemas.microsoft.com/office/powerpoint/2010/main" val="12697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Transportation of Immigrants and Reception Arrangements in the Nineteenth Century -  Thomas W. Page</a:t>
            </a:r>
          </a:p>
        </p:txBody>
      </p:sp>
      <p:sp>
        <p:nvSpPr>
          <p:cNvPr id="4" name="Slide Number Placeholder 3"/>
          <p:cNvSpPr>
            <a:spLocks noGrp="1"/>
          </p:cNvSpPr>
          <p:nvPr>
            <p:ph type="sldNum" sz="quarter" idx="5"/>
          </p:nvPr>
        </p:nvSpPr>
        <p:spPr/>
        <p:txBody>
          <a:bodyPr/>
          <a:lstStyle/>
          <a:p>
            <a:fld id="{E000A55B-3AF6-4B0E-A636-1930EFC3BF1B}" type="slidenum">
              <a:rPr lang="en-US" smtClean="0"/>
              <a:t>9</a:t>
            </a:fld>
            <a:endParaRPr lang="en-US"/>
          </a:p>
        </p:txBody>
      </p:sp>
    </p:spTree>
    <p:extLst>
      <p:ext uri="{BB962C8B-B14F-4D97-AF65-F5344CB8AC3E}">
        <p14:creationId xmlns:p14="http://schemas.microsoft.com/office/powerpoint/2010/main" val="3508573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able to confirm this by their </a:t>
            </a:r>
          </a:p>
        </p:txBody>
      </p:sp>
      <p:sp>
        <p:nvSpPr>
          <p:cNvPr id="4" name="Slide Number Placeholder 3"/>
          <p:cNvSpPr>
            <a:spLocks noGrp="1"/>
          </p:cNvSpPr>
          <p:nvPr>
            <p:ph type="sldNum" sz="quarter" idx="5"/>
          </p:nvPr>
        </p:nvSpPr>
        <p:spPr/>
        <p:txBody>
          <a:bodyPr/>
          <a:lstStyle/>
          <a:p>
            <a:fld id="{E000A55B-3AF6-4B0E-A636-1930EFC3BF1B}" type="slidenum">
              <a:rPr lang="en-US" smtClean="0"/>
              <a:t>93</a:t>
            </a:fld>
            <a:endParaRPr lang="en-US"/>
          </a:p>
        </p:txBody>
      </p:sp>
    </p:spTree>
    <p:extLst>
      <p:ext uri="{BB962C8B-B14F-4D97-AF65-F5344CB8AC3E}">
        <p14:creationId xmlns:p14="http://schemas.microsoft.com/office/powerpoint/2010/main" val="1538903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a:solidFill>
                  <a:schemeClr val="tx1"/>
                </a:solidFill>
                <a:effectLst/>
                <a:latin typeface="+mn-lt"/>
                <a:ea typeface="+mn-ea"/>
                <a:cs typeface="+mn-cs"/>
                <a:hlinkClick r:id="rId3"/>
              </a:rPr>
              <a:t>https://chroniclingamerica.loc.gov/lccn/sn83030313/1846-08-13/ed-1/seq-4/</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99</a:t>
            </a:fld>
            <a:endParaRPr lang="en-US"/>
          </a:p>
        </p:txBody>
      </p:sp>
    </p:spTree>
    <p:extLst>
      <p:ext uri="{BB962C8B-B14F-4D97-AF65-F5344CB8AC3E}">
        <p14:creationId xmlns:p14="http://schemas.microsoft.com/office/powerpoint/2010/main" val="12285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101</a:t>
            </a:fld>
            <a:endParaRPr lang="en-US"/>
          </a:p>
        </p:txBody>
      </p:sp>
    </p:spTree>
    <p:extLst>
      <p:ext uri="{BB962C8B-B14F-4D97-AF65-F5344CB8AC3E}">
        <p14:creationId xmlns:p14="http://schemas.microsoft.com/office/powerpoint/2010/main" val="736236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1"/>
                </a:solidFill>
                <a:effectLst/>
                <a:latin typeface="Verdana" panose="020B0604030504040204" pitchFamily="34" charset="0"/>
              </a:rPr>
              <a:t>"The Soundex index is in two series. The first (M1461) covers the years 1895-1924, and the second (M1463) 1924-1954. Each are composed of the individual card manifests (Form 528) arranged according to the Soundex code. Each card represents an abstract of the information found on the original passenger manifest or in the case of Canadian residents what would have appeared on a manifest. The cards also serve as an index to the manifests for non-Canadians. This publication includes the names of people who crossed the border in Washington, Montana, Michigan, New York, North Dakota, and Minnesota, in fact all along the U.S. Canadian border"--Canadian Arrivals, p. 4.</a:t>
            </a:r>
          </a:p>
          <a:p>
            <a:pPr algn="l"/>
            <a:endParaRPr lang="en-US" b="0" i="0" dirty="0">
              <a:solidFill>
                <a:srgbClr val="333331"/>
              </a:solidFill>
              <a:effectLst/>
              <a:latin typeface="Verdana" panose="020B0604030504040204" pitchFamily="34" charset="0"/>
            </a:endParaRPr>
          </a:p>
          <a:p>
            <a:pPr algn="l"/>
            <a:r>
              <a:rPr lang="en-US" b="0" i="0" dirty="0">
                <a:solidFill>
                  <a:srgbClr val="333331"/>
                </a:solidFill>
                <a:effectLst/>
                <a:latin typeface="Verdana" panose="020B0604030504040204" pitchFamily="34" charset="0"/>
              </a:rPr>
              <a:t>"The Manifests of passengers arriving in the St. Albans District through Canadian Pacific and Atlantic ports, 1895-1954, (M1464 and M1465) provides two types of lists. The traditional passenger lists on U.S. Immigration forms are found as well as monthly lists of names of aliens crossing the border on trains. These monthly lists are arranged by month, [and year] thereunder alphabetically by name of port, and thereunder by railway"--Canadian Arrivals, p. 5.</a:t>
            </a:r>
          </a:p>
          <a:p>
            <a:endParaRPr lang="en-US" dirty="0"/>
          </a:p>
          <a:p>
            <a:r>
              <a:rPr lang="en-US" dirty="0"/>
              <a:t>https://www.familysearch.org/search/catalog/452590?availability=Family%20History%20Library</a:t>
            </a:r>
          </a:p>
        </p:txBody>
      </p:sp>
      <p:sp>
        <p:nvSpPr>
          <p:cNvPr id="4" name="Slide Number Placeholder 3"/>
          <p:cNvSpPr>
            <a:spLocks noGrp="1"/>
          </p:cNvSpPr>
          <p:nvPr>
            <p:ph type="sldNum" sz="quarter" idx="5"/>
          </p:nvPr>
        </p:nvSpPr>
        <p:spPr/>
        <p:txBody>
          <a:bodyPr/>
          <a:lstStyle/>
          <a:p>
            <a:fld id="{E000A55B-3AF6-4B0E-A636-1930EFC3BF1B}" type="slidenum">
              <a:rPr lang="en-US" smtClean="0"/>
              <a:t>104</a:t>
            </a:fld>
            <a:endParaRPr lang="en-US"/>
          </a:p>
        </p:txBody>
      </p:sp>
    </p:spTree>
    <p:extLst>
      <p:ext uri="{BB962C8B-B14F-4D97-AF65-F5344CB8AC3E}">
        <p14:creationId xmlns:p14="http://schemas.microsoft.com/office/powerpoint/2010/main" val="124623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began to congregate at ports waiting for ships to arrive</a:t>
            </a:r>
          </a:p>
        </p:txBody>
      </p:sp>
      <p:sp>
        <p:nvSpPr>
          <p:cNvPr id="4" name="Slide Number Placeholder 3"/>
          <p:cNvSpPr>
            <a:spLocks noGrp="1"/>
          </p:cNvSpPr>
          <p:nvPr>
            <p:ph type="sldNum" sz="quarter" idx="5"/>
          </p:nvPr>
        </p:nvSpPr>
        <p:spPr/>
        <p:txBody>
          <a:bodyPr/>
          <a:lstStyle/>
          <a:p>
            <a:fld id="{E000A55B-3AF6-4B0E-A636-1930EFC3BF1B}" type="slidenum">
              <a:rPr lang="en-US" smtClean="0"/>
              <a:t>10</a:t>
            </a:fld>
            <a:endParaRPr lang="en-US"/>
          </a:p>
        </p:txBody>
      </p:sp>
    </p:spTree>
    <p:extLst>
      <p:ext uri="{BB962C8B-B14F-4D97-AF65-F5344CB8AC3E}">
        <p14:creationId xmlns:p14="http://schemas.microsoft.com/office/powerpoint/2010/main" val="40242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1865 – the first year that more people were transported on steam ships than sailing ships.</a:t>
            </a:r>
          </a:p>
        </p:txBody>
      </p:sp>
      <p:sp>
        <p:nvSpPr>
          <p:cNvPr id="4" name="Slide Number Placeholder 3"/>
          <p:cNvSpPr>
            <a:spLocks noGrp="1"/>
          </p:cNvSpPr>
          <p:nvPr>
            <p:ph type="sldNum" sz="quarter" idx="5"/>
          </p:nvPr>
        </p:nvSpPr>
        <p:spPr/>
        <p:txBody>
          <a:bodyPr/>
          <a:lstStyle/>
          <a:p>
            <a:fld id="{E000A55B-3AF6-4B0E-A636-1930EFC3BF1B}" type="slidenum">
              <a:rPr lang="en-US" smtClean="0"/>
              <a:t>11</a:t>
            </a:fld>
            <a:endParaRPr lang="en-US"/>
          </a:p>
        </p:txBody>
      </p:sp>
    </p:spTree>
    <p:extLst>
      <p:ext uri="{BB962C8B-B14F-4D97-AF65-F5344CB8AC3E}">
        <p14:creationId xmlns:p14="http://schemas.microsoft.com/office/powerpoint/2010/main" val="263074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0A55B-3AF6-4B0E-A636-1930EFC3BF1B}" type="slidenum">
              <a:rPr lang="en-US" smtClean="0"/>
              <a:t>12</a:t>
            </a:fld>
            <a:endParaRPr lang="en-US"/>
          </a:p>
        </p:txBody>
      </p:sp>
    </p:spTree>
    <p:extLst>
      <p:ext uri="{BB962C8B-B14F-4D97-AF65-F5344CB8AC3E}">
        <p14:creationId xmlns:p14="http://schemas.microsoft.com/office/powerpoint/2010/main" val="119416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0A55B-3AF6-4B0E-A636-1930EFC3BF1B}" type="slidenum">
              <a:rPr lang="en-US" smtClean="0"/>
              <a:t>13</a:t>
            </a:fld>
            <a:endParaRPr lang="en-US"/>
          </a:p>
        </p:txBody>
      </p:sp>
    </p:spTree>
    <p:extLst>
      <p:ext uri="{BB962C8B-B14F-4D97-AF65-F5344CB8AC3E}">
        <p14:creationId xmlns:p14="http://schemas.microsoft.com/office/powerpoint/2010/main" val="61961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F9C6-1076-4DF0-B3C0-8F6F39EDEA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3F9EBF-EF67-4E5A-BF27-0E3C38A6F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7E2AA-FAC4-41F2-86E6-DFADEF371219}"/>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3B02A367-5B6C-4C64-996A-7FFAF51FB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138D9-EB75-4286-824C-F40897AEAC87}"/>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3087880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AA2C-4B16-429D-B233-F1991A311F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BCE175-692F-44D0-878E-6E54E7955E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82735-7502-4392-91C2-57909FB11D9E}"/>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D7E577C1-60A4-4DA6-ABAE-BD20676E1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16A6E-65A6-4D87-8E58-733DDED8BE94}"/>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392886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6CDE06-9D88-4938-83BF-16F1143262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E96FC5-CD94-4A4C-8D25-FDC0BDEF19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825A6-967A-4D1B-930E-8D4C20F2E227}"/>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EE042B5D-6D08-42BD-B93A-A5BF8FC15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40DDA-523D-4624-8AAE-109DF96D6E5C}"/>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428687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6835-0357-4589-BA9B-C2E865F85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63013E-CA8B-4C3C-AC55-4A3F66362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009FC-F4B7-4D32-AC52-A585B3E82F03}"/>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0274DC1D-8FDC-4680-B810-6507F4197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AC931-1D77-4559-9D13-DC1250C39718}"/>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337514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222C-8D1D-4AA1-B145-AE13EFE53F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DD701-1888-4BDB-A802-931EF82E2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8E062-F6E2-4965-9E32-3159F818E388}"/>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0902EA6F-A9B8-48FD-9A91-EC8A2126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E489F-1BD3-46B4-9018-2D2F32FBA113}"/>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47099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69B1-B52F-43F3-AAF5-221976954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4C1683-9089-45DA-909C-369C8E7B6C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B007E-AADC-482B-9CF4-53C20D7F5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2A1B6-0C64-4327-8291-EE65BB52D7AB}"/>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6" name="Footer Placeholder 5">
            <a:extLst>
              <a:ext uri="{FF2B5EF4-FFF2-40B4-BE49-F238E27FC236}">
                <a16:creationId xmlns:a16="http://schemas.microsoft.com/office/drawing/2014/main" id="{E0767DA2-E0CE-4EE6-A58A-124B591CD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E569A-88C5-48B6-AB98-17453C67E595}"/>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313228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4248-14B9-4DB5-BFC9-08432F0CD2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127810-82F9-4C49-BB45-D5EC662AC0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E3B71-5A46-4AA1-9A16-A28DA424A2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9EC83-1BF7-4475-9EB8-A8DA34311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ED133-8A94-4008-860F-5E5E9B47EC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6DAC39-5C8E-4402-90C8-1935B1603689}"/>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8" name="Footer Placeholder 7">
            <a:extLst>
              <a:ext uri="{FF2B5EF4-FFF2-40B4-BE49-F238E27FC236}">
                <a16:creationId xmlns:a16="http://schemas.microsoft.com/office/drawing/2014/main" id="{2DA65F13-2BA1-4FD3-A2E7-4983DB4CF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94EC5B-E7BF-42EF-9FC0-E8D65D586B4F}"/>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215027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732C-E0A7-4A8D-95C2-1C4D15CEB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E1C9F1-22A9-43E7-8570-578F8CA8A59F}"/>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4" name="Footer Placeholder 3">
            <a:extLst>
              <a:ext uri="{FF2B5EF4-FFF2-40B4-BE49-F238E27FC236}">
                <a16:creationId xmlns:a16="http://schemas.microsoft.com/office/drawing/2014/main" id="{7B29D7CF-8BC2-4276-8405-D3C8D8506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784BB-84E7-4C10-BE23-D81062AD1C37}"/>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426038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43193-9F81-44BE-8EB6-FC62D70ADCD3}"/>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3" name="Footer Placeholder 2">
            <a:extLst>
              <a:ext uri="{FF2B5EF4-FFF2-40B4-BE49-F238E27FC236}">
                <a16:creationId xmlns:a16="http://schemas.microsoft.com/office/drawing/2014/main" id="{D22D3810-2A6E-4384-A1AC-FEB228BC2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5911F4-BE9E-4F7C-949C-06C1D5E06215}"/>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77171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4788-5774-4816-8385-3A46B8798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94863B-6187-4D4B-B44F-D3972A570E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DB7024-C707-44DF-A173-27E4941D5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25A3D-C19F-4FFC-A6B4-1F50CE50D84F}"/>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6" name="Footer Placeholder 5">
            <a:extLst>
              <a:ext uri="{FF2B5EF4-FFF2-40B4-BE49-F238E27FC236}">
                <a16:creationId xmlns:a16="http://schemas.microsoft.com/office/drawing/2014/main" id="{80A85BB4-DE89-46AB-A57B-0CF263CEA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5116A-6C85-4C94-A14E-805377CA4135}"/>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166117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4B3D-5ED0-41DE-BCF4-CE9BD9D18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432CC-EF77-4BF4-9CF8-F1AD5A810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F47AF9-CD7A-4259-A3B5-1C9B4A998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C5293-9B20-410F-99FF-2851068F1CA4}"/>
              </a:ext>
            </a:extLst>
          </p:cNvPr>
          <p:cNvSpPr>
            <a:spLocks noGrp="1"/>
          </p:cNvSpPr>
          <p:nvPr>
            <p:ph type="dt" sz="half" idx="10"/>
          </p:nvPr>
        </p:nvSpPr>
        <p:spPr/>
        <p:txBody>
          <a:bodyPr/>
          <a:lstStyle/>
          <a:p>
            <a:fld id="{9759BE84-EC4F-4A90-9290-A1ECC0D2F1A4}" type="datetimeFigureOut">
              <a:rPr lang="en-US" smtClean="0"/>
              <a:t>5/9/2023</a:t>
            </a:fld>
            <a:endParaRPr lang="en-US"/>
          </a:p>
        </p:txBody>
      </p:sp>
      <p:sp>
        <p:nvSpPr>
          <p:cNvPr id="6" name="Footer Placeholder 5">
            <a:extLst>
              <a:ext uri="{FF2B5EF4-FFF2-40B4-BE49-F238E27FC236}">
                <a16:creationId xmlns:a16="http://schemas.microsoft.com/office/drawing/2014/main" id="{F36A16AA-E7A5-4C86-93D4-CC36DC769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694F-E56B-47CE-8F30-BCEA36F21A39}"/>
              </a:ext>
            </a:extLst>
          </p:cNvPr>
          <p:cNvSpPr>
            <a:spLocks noGrp="1"/>
          </p:cNvSpPr>
          <p:nvPr>
            <p:ph type="sldNum" sz="quarter" idx="12"/>
          </p:nvPr>
        </p:nvSpPr>
        <p:spPr/>
        <p:txBody>
          <a:bodyPr/>
          <a:lstStyle/>
          <a:p>
            <a:fld id="{A6151183-3207-44C3-8889-17F3C78ADEE9}" type="slidenum">
              <a:rPr lang="en-US" smtClean="0"/>
              <a:t>‹#›</a:t>
            </a:fld>
            <a:endParaRPr lang="en-US"/>
          </a:p>
        </p:txBody>
      </p:sp>
    </p:spTree>
    <p:extLst>
      <p:ext uri="{BB962C8B-B14F-4D97-AF65-F5344CB8AC3E}">
        <p14:creationId xmlns:p14="http://schemas.microsoft.com/office/powerpoint/2010/main" val="378457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49D6A-9C51-4627-9D93-105C57F08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612F1-261B-490A-8230-85B2BA583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20B64-3B41-4BAA-A0D9-E089C6C23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9BE84-EC4F-4A90-9290-A1ECC0D2F1A4}" type="datetimeFigureOut">
              <a:rPr lang="en-US" smtClean="0"/>
              <a:t>5/9/2023</a:t>
            </a:fld>
            <a:endParaRPr lang="en-US"/>
          </a:p>
        </p:txBody>
      </p:sp>
      <p:sp>
        <p:nvSpPr>
          <p:cNvPr id="5" name="Footer Placeholder 4">
            <a:extLst>
              <a:ext uri="{FF2B5EF4-FFF2-40B4-BE49-F238E27FC236}">
                <a16:creationId xmlns:a16="http://schemas.microsoft.com/office/drawing/2014/main" id="{CD078DF6-738B-41FD-8E57-0620641D2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FE5DC4-4B5F-4F08-AE14-BD8F40573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1183-3207-44C3-8889-17F3C78ADEE9}" type="slidenum">
              <a:rPr lang="en-US" smtClean="0"/>
              <a:t>‹#›</a:t>
            </a:fld>
            <a:endParaRPr lang="en-US"/>
          </a:p>
        </p:txBody>
      </p:sp>
    </p:spTree>
    <p:extLst>
      <p:ext uri="{BB962C8B-B14F-4D97-AF65-F5344CB8AC3E}">
        <p14:creationId xmlns:p14="http://schemas.microsoft.com/office/powerpoint/2010/main" val="144315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0.jpg"/></Relationships>
</file>

<file path=ppt/slides/_rels/slide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rayson.us/aehans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germanroots.co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germanroots.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germanroots.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digitalarkivet.no/en/view/8/pe00000000590917"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6A8D-30E3-4CAD-951D-C33A5DFBBB70}"/>
              </a:ext>
            </a:extLst>
          </p:cNvPr>
          <p:cNvSpPr>
            <a:spLocks noGrp="1"/>
          </p:cNvSpPr>
          <p:nvPr>
            <p:ph type="ctrTitle"/>
          </p:nvPr>
        </p:nvSpPr>
        <p:spPr/>
        <p:txBody>
          <a:bodyPr>
            <a:normAutofit fontScale="90000"/>
          </a:bodyPr>
          <a:lstStyle/>
          <a:p>
            <a:r>
              <a:rPr lang="en-US" dirty="0"/>
              <a:t>Why Finding Atlantic Shipping Records is Challenging</a:t>
            </a:r>
          </a:p>
        </p:txBody>
      </p:sp>
      <p:sp>
        <p:nvSpPr>
          <p:cNvPr id="3" name="Subtitle 2">
            <a:extLst>
              <a:ext uri="{FF2B5EF4-FFF2-40B4-BE49-F238E27FC236}">
                <a16:creationId xmlns:a16="http://schemas.microsoft.com/office/drawing/2014/main" id="{D148F187-78C5-40FC-8F4B-8C14046FE30B}"/>
              </a:ext>
            </a:extLst>
          </p:cNvPr>
          <p:cNvSpPr>
            <a:spLocks noGrp="1"/>
          </p:cNvSpPr>
          <p:nvPr>
            <p:ph type="subTitle" idx="1"/>
          </p:nvPr>
        </p:nvSpPr>
        <p:spPr/>
        <p:txBody>
          <a:bodyPr/>
          <a:lstStyle/>
          <a:p>
            <a:endParaRPr lang="en-US" dirty="0"/>
          </a:p>
          <a:p>
            <a:r>
              <a:rPr lang="en-US" dirty="0"/>
              <a:t>North American Atlantic Ship Records Prior to 1914</a:t>
            </a:r>
          </a:p>
        </p:txBody>
      </p:sp>
    </p:spTree>
    <p:extLst>
      <p:ext uri="{BB962C8B-B14F-4D97-AF65-F5344CB8AC3E}">
        <p14:creationId xmlns:p14="http://schemas.microsoft.com/office/powerpoint/2010/main" val="295245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4D41-124C-A949-6446-EFB7525863FB}"/>
              </a:ext>
            </a:extLst>
          </p:cNvPr>
          <p:cNvSpPr>
            <a:spLocks noGrp="1"/>
          </p:cNvSpPr>
          <p:nvPr>
            <p:ph type="title"/>
          </p:nvPr>
        </p:nvSpPr>
        <p:spPr>
          <a:xfrm>
            <a:off x="215153" y="365125"/>
            <a:ext cx="11833412" cy="1325563"/>
          </a:xfrm>
        </p:spPr>
        <p:txBody>
          <a:bodyPr/>
          <a:lstStyle/>
          <a:p>
            <a:r>
              <a:rPr lang="en-US" dirty="0"/>
              <a:t>Emigrants </a:t>
            </a:r>
            <a:r>
              <a:rPr lang="en-US"/>
              <a:t>Were Another Type </a:t>
            </a:r>
            <a:r>
              <a:rPr lang="en-US" dirty="0"/>
              <a:t>of Cargo</a:t>
            </a:r>
          </a:p>
        </p:txBody>
      </p:sp>
      <p:sp>
        <p:nvSpPr>
          <p:cNvPr id="3" name="Content Placeholder 2">
            <a:extLst>
              <a:ext uri="{FF2B5EF4-FFF2-40B4-BE49-F238E27FC236}">
                <a16:creationId xmlns:a16="http://schemas.microsoft.com/office/drawing/2014/main" id="{4AE32D93-727A-519D-1330-1F1788060E8E}"/>
              </a:ext>
            </a:extLst>
          </p:cNvPr>
          <p:cNvSpPr>
            <a:spLocks noGrp="1"/>
          </p:cNvSpPr>
          <p:nvPr>
            <p:ph idx="1"/>
          </p:nvPr>
        </p:nvSpPr>
        <p:spPr/>
        <p:txBody>
          <a:bodyPr/>
          <a:lstStyle/>
          <a:p>
            <a:r>
              <a:rPr lang="en-US" dirty="0"/>
              <a:t>Ships brought goods and cargo to Europe</a:t>
            </a:r>
          </a:p>
          <a:p>
            <a:pPr lvl="1"/>
            <a:r>
              <a:rPr lang="en-US" dirty="0"/>
              <a:t>Lumber, Furs, Dried Fish, Whale Oil, Iron, Gunpowder, Rice, Tobacco, Indigo</a:t>
            </a:r>
          </a:p>
          <a:p>
            <a:r>
              <a:rPr lang="en-US" dirty="0"/>
              <a:t>Europe sent manufactured goods, textiles, furniture, luxuries</a:t>
            </a:r>
          </a:p>
          <a:p>
            <a:r>
              <a:rPr lang="en-US" dirty="0"/>
              <a:t>Carrying Emigrants provided an additional source of income</a:t>
            </a:r>
          </a:p>
          <a:p>
            <a:pPr lvl="1"/>
            <a:r>
              <a:rPr lang="en-US" dirty="0"/>
              <a:t>The ships were designed to carry cargo – not people</a:t>
            </a:r>
          </a:p>
          <a:p>
            <a:pPr lvl="1"/>
            <a:r>
              <a:rPr lang="en-US" dirty="0"/>
              <a:t>People went where the cargo was being shipped</a:t>
            </a:r>
          </a:p>
          <a:p>
            <a:endParaRPr lang="en-US" dirty="0"/>
          </a:p>
        </p:txBody>
      </p:sp>
    </p:spTree>
    <p:extLst>
      <p:ext uri="{BB962C8B-B14F-4D97-AF65-F5344CB8AC3E}">
        <p14:creationId xmlns:p14="http://schemas.microsoft.com/office/powerpoint/2010/main" val="15960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D5D003-4CB7-4534-AE89-80EC0BB6EC1B}"/>
              </a:ext>
            </a:extLst>
          </p:cNvPr>
          <p:cNvSpPr>
            <a:spLocks noGrp="1"/>
          </p:cNvSpPr>
          <p:nvPr>
            <p:ph idx="1"/>
          </p:nvPr>
        </p:nvSpPr>
        <p:spPr>
          <a:xfrm>
            <a:off x="838200" y="3564494"/>
            <a:ext cx="10515600" cy="1138670"/>
          </a:xfrm>
        </p:spPr>
        <p:txBody>
          <a:bodyPr>
            <a:normAutofit/>
          </a:bodyPr>
          <a:lstStyle/>
          <a:p>
            <a:pPr marL="0" indent="0">
              <a:buNone/>
            </a:pPr>
            <a:r>
              <a:rPr lang="en-US" sz="3600" dirty="0"/>
              <a:t>Ship Ely Whitney, Dyer, (of Boston) 39 days from Havre, in ballast to Boyd &amp; </a:t>
            </a:r>
            <a:r>
              <a:rPr lang="en-US" sz="3600" dirty="0" err="1"/>
              <a:t>Hincken</a:t>
            </a:r>
            <a:r>
              <a:rPr lang="en-US" sz="3600" dirty="0"/>
              <a:t> – 210 steerage passengers</a:t>
            </a:r>
          </a:p>
        </p:txBody>
      </p:sp>
      <p:pic>
        <p:nvPicPr>
          <p:cNvPr id="4" name="Picture 3">
            <a:extLst>
              <a:ext uri="{FF2B5EF4-FFF2-40B4-BE49-F238E27FC236}">
                <a16:creationId xmlns:a16="http://schemas.microsoft.com/office/drawing/2014/main" id="{ED26FCFB-44E9-4F2E-92AC-6B1FDE424006}"/>
              </a:ext>
            </a:extLst>
          </p:cNvPr>
          <p:cNvPicPr>
            <a:picLocks noChangeAspect="1"/>
          </p:cNvPicPr>
          <p:nvPr/>
        </p:nvPicPr>
        <p:blipFill>
          <a:blip r:embed="rId2"/>
          <a:stretch>
            <a:fillRect/>
          </a:stretch>
        </p:blipFill>
        <p:spPr>
          <a:xfrm>
            <a:off x="612218" y="681037"/>
            <a:ext cx="10967563" cy="1661752"/>
          </a:xfrm>
          <a:prstGeom prst="rect">
            <a:avLst/>
          </a:prstGeom>
        </p:spPr>
      </p:pic>
      <p:sp>
        <p:nvSpPr>
          <p:cNvPr id="5" name="TextBox 4">
            <a:extLst>
              <a:ext uri="{FF2B5EF4-FFF2-40B4-BE49-F238E27FC236}">
                <a16:creationId xmlns:a16="http://schemas.microsoft.com/office/drawing/2014/main" id="{044C02A3-9D6B-43EA-8C9D-950A59FED104}"/>
              </a:ext>
            </a:extLst>
          </p:cNvPr>
          <p:cNvSpPr txBox="1"/>
          <p:nvPr/>
        </p:nvSpPr>
        <p:spPr>
          <a:xfrm>
            <a:off x="1990485" y="6377415"/>
            <a:ext cx="8211030" cy="369332"/>
          </a:xfrm>
          <a:prstGeom prst="rect">
            <a:avLst/>
          </a:prstGeom>
          <a:noFill/>
        </p:spPr>
        <p:txBody>
          <a:bodyPr wrap="none" rtlCol="0">
            <a:spAutoFit/>
          </a:bodyPr>
          <a:lstStyle/>
          <a:p>
            <a:pPr algn="ctr"/>
            <a:r>
              <a:rPr lang="en-US" dirty="0"/>
              <a:t>The New York herald. [volume] (New York [N.Y.]) 1840-1920, August 13, 1846, Image 4</a:t>
            </a:r>
          </a:p>
        </p:txBody>
      </p:sp>
    </p:spTree>
    <p:extLst>
      <p:ext uri="{BB962C8B-B14F-4D97-AF65-F5344CB8AC3E}">
        <p14:creationId xmlns:p14="http://schemas.microsoft.com/office/powerpoint/2010/main" val="2716461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6B15-27BC-4C23-A21C-70E2D74A0344}"/>
              </a:ext>
            </a:extLst>
          </p:cNvPr>
          <p:cNvSpPr>
            <a:spLocks noGrp="1"/>
          </p:cNvSpPr>
          <p:nvPr>
            <p:ph type="title"/>
          </p:nvPr>
        </p:nvSpPr>
        <p:spPr/>
        <p:txBody>
          <a:bodyPr/>
          <a:lstStyle/>
          <a:p>
            <a:r>
              <a:rPr lang="en-US" dirty="0"/>
              <a:t>US-Bound Passengers Arriving in Canada</a:t>
            </a:r>
          </a:p>
        </p:txBody>
      </p:sp>
      <p:sp>
        <p:nvSpPr>
          <p:cNvPr id="3" name="Content Placeholder 2">
            <a:extLst>
              <a:ext uri="{FF2B5EF4-FFF2-40B4-BE49-F238E27FC236}">
                <a16:creationId xmlns:a16="http://schemas.microsoft.com/office/drawing/2014/main" id="{E3F16215-113B-4E02-AAE1-051E14EBB4DD}"/>
              </a:ext>
            </a:extLst>
          </p:cNvPr>
          <p:cNvSpPr>
            <a:spLocks noGrp="1"/>
          </p:cNvSpPr>
          <p:nvPr>
            <p:ph idx="1"/>
          </p:nvPr>
        </p:nvSpPr>
        <p:spPr>
          <a:xfrm>
            <a:off x="838200" y="1825625"/>
            <a:ext cx="10515600" cy="671390"/>
          </a:xfrm>
        </p:spPr>
        <p:txBody>
          <a:bodyPr/>
          <a:lstStyle/>
          <a:p>
            <a:pPr marL="0" indent="0" algn="ctr">
              <a:buNone/>
            </a:pPr>
            <a:r>
              <a:rPr lang="en-US" dirty="0"/>
              <a:t>US-bound arrivals after 1894 were handled differently</a:t>
            </a:r>
          </a:p>
        </p:txBody>
      </p:sp>
      <p:pic>
        <p:nvPicPr>
          <p:cNvPr id="4" name="Picture 3">
            <a:extLst>
              <a:ext uri="{FF2B5EF4-FFF2-40B4-BE49-F238E27FC236}">
                <a16:creationId xmlns:a16="http://schemas.microsoft.com/office/drawing/2014/main" id="{CB5C7BF7-5D93-C0C7-8EE6-52A7457EF064}"/>
              </a:ext>
            </a:extLst>
          </p:cNvPr>
          <p:cNvPicPr>
            <a:picLocks noChangeAspect="1"/>
          </p:cNvPicPr>
          <p:nvPr/>
        </p:nvPicPr>
        <p:blipFill>
          <a:blip r:embed="rId3"/>
          <a:stretch>
            <a:fillRect/>
          </a:stretch>
        </p:blipFill>
        <p:spPr>
          <a:xfrm>
            <a:off x="633047" y="2629141"/>
            <a:ext cx="6110654" cy="4044852"/>
          </a:xfrm>
          <a:prstGeom prst="rect">
            <a:avLst/>
          </a:prstGeom>
        </p:spPr>
      </p:pic>
      <p:pic>
        <p:nvPicPr>
          <p:cNvPr id="5" name="Picture 4" descr="Text&#10;&#10;Description automatically generated">
            <a:extLst>
              <a:ext uri="{FF2B5EF4-FFF2-40B4-BE49-F238E27FC236}">
                <a16:creationId xmlns:a16="http://schemas.microsoft.com/office/drawing/2014/main" id="{9B1D0703-9E3E-E3A2-8062-B298B656E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86" y="2991235"/>
            <a:ext cx="4761216" cy="3320665"/>
          </a:xfrm>
          <a:prstGeom prst="rect">
            <a:avLst/>
          </a:prstGeom>
        </p:spPr>
      </p:pic>
    </p:spTree>
    <p:extLst>
      <p:ext uri="{BB962C8B-B14F-4D97-AF65-F5344CB8AC3E}">
        <p14:creationId xmlns:p14="http://schemas.microsoft.com/office/powerpoint/2010/main" val="14554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3115-BA3C-4759-A21C-890B544E0464}"/>
              </a:ext>
            </a:extLst>
          </p:cNvPr>
          <p:cNvSpPr>
            <a:spLocks noGrp="1"/>
          </p:cNvSpPr>
          <p:nvPr>
            <p:ph type="title"/>
          </p:nvPr>
        </p:nvSpPr>
        <p:spPr/>
        <p:txBody>
          <a:bodyPr/>
          <a:lstStyle/>
          <a:p>
            <a:r>
              <a:rPr lang="en-US" dirty="0"/>
              <a:t>St. Albans Border Crossing Records</a:t>
            </a:r>
          </a:p>
        </p:txBody>
      </p:sp>
      <p:sp>
        <p:nvSpPr>
          <p:cNvPr id="3" name="Content Placeholder 2">
            <a:extLst>
              <a:ext uri="{FF2B5EF4-FFF2-40B4-BE49-F238E27FC236}">
                <a16:creationId xmlns:a16="http://schemas.microsoft.com/office/drawing/2014/main" id="{7B280FA4-CCF2-480F-BB3C-A21F1C62D4D3}"/>
              </a:ext>
            </a:extLst>
          </p:cNvPr>
          <p:cNvSpPr>
            <a:spLocks noGrp="1"/>
          </p:cNvSpPr>
          <p:nvPr>
            <p:ph idx="1"/>
          </p:nvPr>
        </p:nvSpPr>
        <p:spPr/>
        <p:txBody>
          <a:bodyPr/>
          <a:lstStyle/>
          <a:p>
            <a:r>
              <a:rPr lang="en-US" dirty="0"/>
              <a:t>All of the records created by the US Agents in Canada were sent to Montreal to be filed</a:t>
            </a:r>
          </a:p>
          <a:p>
            <a:r>
              <a:rPr lang="en-US" dirty="0"/>
              <a:t>These records were later moved to the INS district office in St. Albans, Vermont in the United States</a:t>
            </a:r>
          </a:p>
          <a:p>
            <a:pPr lvl="1"/>
            <a:r>
              <a:rPr lang="en-US" dirty="0"/>
              <a:t>They were micro-filmed and then destroyed</a:t>
            </a:r>
          </a:p>
          <a:p>
            <a:pPr lvl="1"/>
            <a:r>
              <a:rPr lang="en-US" dirty="0"/>
              <a:t>Records are sorted by port and date of arrival</a:t>
            </a:r>
          </a:p>
          <a:p>
            <a:pPr lvl="1"/>
            <a:r>
              <a:rPr lang="en-US" dirty="0"/>
              <a:t>A Soundex index for the cards was created</a:t>
            </a:r>
          </a:p>
          <a:p>
            <a:pPr marL="0" indent="0">
              <a:buNone/>
            </a:pPr>
            <a:endParaRPr lang="en-US" i="1" dirty="0"/>
          </a:p>
          <a:p>
            <a:pPr marL="0" indent="0" algn="ctr">
              <a:buNone/>
            </a:pPr>
            <a:r>
              <a:rPr lang="en-US" i="1" dirty="0"/>
              <a:t>Vermont, St. Albans Canadian Border Crossings, 1895-1954 (Canada to the U.S.)</a:t>
            </a:r>
          </a:p>
        </p:txBody>
      </p:sp>
    </p:spTree>
    <p:extLst>
      <p:ext uri="{BB962C8B-B14F-4D97-AF65-F5344CB8AC3E}">
        <p14:creationId xmlns:p14="http://schemas.microsoft.com/office/powerpoint/2010/main" val="14151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94767-0286-4D4F-BEDD-44A254BAF5F5}"/>
              </a:ext>
            </a:extLst>
          </p:cNvPr>
          <p:cNvPicPr>
            <a:picLocks noChangeAspect="1"/>
          </p:cNvPicPr>
          <p:nvPr/>
        </p:nvPicPr>
        <p:blipFill>
          <a:blip r:embed="rId2"/>
          <a:stretch>
            <a:fillRect/>
          </a:stretch>
        </p:blipFill>
        <p:spPr>
          <a:xfrm>
            <a:off x="219075" y="71437"/>
            <a:ext cx="11753850" cy="6715125"/>
          </a:xfrm>
          <a:prstGeom prst="rect">
            <a:avLst/>
          </a:prstGeom>
        </p:spPr>
      </p:pic>
      <p:pic>
        <p:nvPicPr>
          <p:cNvPr id="5" name="Picture 4">
            <a:extLst>
              <a:ext uri="{FF2B5EF4-FFF2-40B4-BE49-F238E27FC236}">
                <a16:creationId xmlns:a16="http://schemas.microsoft.com/office/drawing/2014/main" id="{4CFF0C1E-1BFF-4A24-B490-A9442A9D9924}"/>
              </a:ext>
            </a:extLst>
          </p:cNvPr>
          <p:cNvPicPr>
            <a:picLocks noChangeAspect="1"/>
          </p:cNvPicPr>
          <p:nvPr/>
        </p:nvPicPr>
        <p:blipFill>
          <a:blip r:embed="rId3"/>
          <a:stretch>
            <a:fillRect/>
          </a:stretch>
        </p:blipFill>
        <p:spPr>
          <a:xfrm>
            <a:off x="2691244" y="3065318"/>
            <a:ext cx="6575871" cy="1572491"/>
          </a:xfrm>
          <a:prstGeom prst="rect">
            <a:avLst/>
          </a:prstGeom>
        </p:spPr>
      </p:pic>
      <p:cxnSp>
        <p:nvCxnSpPr>
          <p:cNvPr id="7" name="Straight Arrow Connector 6">
            <a:extLst>
              <a:ext uri="{FF2B5EF4-FFF2-40B4-BE49-F238E27FC236}">
                <a16:creationId xmlns:a16="http://schemas.microsoft.com/office/drawing/2014/main" id="{D7A42509-FE07-4693-B605-3D10219BCF71}"/>
              </a:ext>
            </a:extLst>
          </p:cNvPr>
          <p:cNvCxnSpPr>
            <a:cxnSpLocks/>
          </p:cNvCxnSpPr>
          <p:nvPr/>
        </p:nvCxnSpPr>
        <p:spPr>
          <a:xfrm flipH="1">
            <a:off x="3647209" y="4637809"/>
            <a:ext cx="1974273" cy="197080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2822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C53427-F6B8-4404-AC10-D18E9C858A9E}"/>
              </a:ext>
            </a:extLst>
          </p:cNvPr>
          <p:cNvPicPr>
            <a:picLocks noChangeAspect="1"/>
          </p:cNvPicPr>
          <p:nvPr/>
        </p:nvPicPr>
        <p:blipFill>
          <a:blip r:embed="rId3"/>
          <a:stretch>
            <a:fillRect/>
          </a:stretch>
        </p:blipFill>
        <p:spPr>
          <a:xfrm>
            <a:off x="0" y="249054"/>
            <a:ext cx="12192000" cy="3554345"/>
          </a:xfrm>
          <a:prstGeom prst="rect">
            <a:avLst/>
          </a:prstGeom>
        </p:spPr>
      </p:pic>
      <p:pic>
        <p:nvPicPr>
          <p:cNvPr id="2" name="Picture 1" descr="Text&#10;&#10;Description automatically generated">
            <a:extLst>
              <a:ext uri="{FF2B5EF4-FFF2-40B4-BE49-F238E27FC236}">
                <a16:creationId xmlns:a16="http://schemas.microsoft.com/office/drawing/2014/main" id="{4E5D5A3A-319E-FAE5-7D29-C27D6DD2B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733" y="4162648"/>
            <a:ext cx="2902422" cy="2024267"/>
          </a:xfrm>
          <a:prstGeom prst="rect">
            <a:avLst/>
          </a:prstGeom>
        </p:spPr>
      </p:pic>
      <p:pic>
        <p:nvPicPr>
          <p:cNvPr id="3" name="Picture 2">
            <a:extLst>
              <a:ext uri="{FF2B5EF4-FFF2-40B4-BE49-F238E27FC236}">
                <a16:creationId xmlns:a16="http://schemas.microsoft.com/office/drawing/2014/main" id="{FBADB5D1-4C3A-5E60-AD28-363D73446F74}"/>
              </a:ext>
            </a:extLst>
          </p:cNvPr>
          <p:cNvPicPr>
            <a:picLocks noChangeAspect="1"/>
          </p:cNvPicPr>
          <p:nvPr/>
        </p:nvPicPr>
        <p:blipFill>
          <a:blip r:embed="rId5"/>
          <a:stretch>
            <a:fillRect/>
          </a:stretch>
        </p:blipFill>
        <p:spPr>
          <a:xfrm>
            <a:off x="7052154" y="3712404"/>
            <a:ext cx="4375875" cy="2896542"/>
          </a:xfrm>
          <a:prstGeom prst="rect">
            <a:avLst/>
          </a:prstGeom>
        </p:spPr>
      </p:pic>
    </p:spTree>
    <p:extLst>
      <p:ext uri="{BB962C8B-B14F-4D97-AF65-F5344CB8AC3E}">
        <p14:creationId xmlns:p14="http://schemas.microsoft.com/office/powerpoint/2010/main" val="1261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FE7A0-DAC7-47AC-AC29-D0282199F413}"/>
              </a:ext>
            </a:extLst>
          </p:cNvPr>
          <p:cNvPicPr>
            <a:picLocks noChangeAspect="1"/>
          </p:cNvPicPr>
          <p:nvPr/>
        </p:nvPicPr>
        <p:blipFill>
          <a:blip r:embed="rId2"/>
          <a:stretch>
            <a:fillRect/>
          </a:stretch>
        </p:blipFill>
        <p:spPr>
          <a:xfrm>
            <a:off x="75090" y="716973"/>
            <a:ext cx="11995681" cy="5403272"/>
          </a:xfrm>
          <a:prstGeom prst="rect">
            <a:avLst/>
          </a:prstGeom>
        </p:spPr>
      </p:pic>
    </p:spTree>
    <p:extLst>
      <p:ext uri="{BB962C8B-B14F-4D97-AF65-F5344CB8AC3E}">
        <p14:creationId xmlns:p14="http://schemas.microsoft.com/office/powerpoint/2010/main" val="1457341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8ED8-C797-4BFA-8C60-F74F744DD4B4}"/>
              </a:ext>
            </a:extLst>
          </p:cNvPr>
          <p:cNvSpPr>
            <a:spLocks noGrp="1"/>
          </p:cNvSpPr>
          <p:nvPr>
            <p:ph type="title"/>
          </p:nvPr>
        </p:nvSpPr>
        <p:spPr/>
        <p:txBody>
          <a:bodyPr/>
          <a:lstStyle/>
          <a:p>
            <a:r>
              <a:rPr lang="en-US" dirty="0"/>
              <a:t>Still no luck?</a:t>
            </a:r>
          </a:p>
        </p:txBody>
      </p:sp>
      <p:sp>
        <p:nvSpPr>
          <p:cNvPr id="3" name="Content Placeholder 2">
            <a:extLst>
              <a:ext uri="{FF2B5EF4-FFF2-40B4-BE49-F238E27FC236}">
                <a16:creationId xmlns:a16="http://schemas.microsoft.com/office/drawing/2014/main" id="{14940EB8-D1A9-497C-9B76-405158701E09}"/>
              </a:ext>
            </a:extLst>
          </p:cNvPr>
          <p:cNvSpPr>
            <a:spLocks noGrp="1"/>
          </p:cNvSpPr>
          <p:nvPr>
            <p:ph idx="1"/>
          </p:nvPr>
        </p:nvSpPr>
        <p:spPr/>
        <p:txBody>
          <a:bodyPr>
            <a:normAutofit/>
          </a:bodyPr>
          <a:lstStyle/>
          <a:p>
            <a:r>
              <a:rPr lang="en-US" dirty="0"/>
              <a:t>Thoroughly document (add source) everything that is known</a:t>
            </a:r>
          </a:p>
          <a:p>
            <a:r>
              <a:rPr lang="en-US" dirty="0"/>
              <a:t>Document all known sources of information</a:t>
            </a:r>
          </a:p>
          <a:p>
            <a:r>
              <a:rPr lang="en-US" dirty="0"/>
              <a:t>Create a timeline of events</a:t>
            </a:r>
          </a:p>
          <a:p>
            <a:pPr lvl="1"/>
            <a:r>
              <a:rPr lang="en-US" dirty="0"/>
              <a:t>Determine earliest and latest possible dates of arrival</a:t>
            </a:r>
          </a:p>
          <a:p>
            <a:r>
              <a:rPr lang="en-US" dirty="0"/>
              <a:t>Create a hypothesis (theory)</a:t>
            </a:r>
          </a:p>
          <a:p>
            <a:r>
              <a:rPr lang="en-US" dirty="0"/>
              <a:t>Go through relevant image collections page by page</a:t>
            </a:r>
          </a:p>
          <a:p>
            <a:r>
              <a:rPr lang="en-US" dirty="0"/>
              <a:t>Record every search &amp; the results</a:t>
            </a:r>
          </a:p>
          <a:p>
            <a:r>
              <a:rPr lang="en-US" dirty="0"/>
              <a:t>Consider hiring a professional researcher</a:t>
            </a:r>
          </a:p>
        </p:txBody>
      </p:sp>
    </p:spTree>
    <p:extLst>
      <p:ext uri="{BB962C8B-B14F-4D97-AF65-F5344CB8AC3E}">
        <p14:creationId xmlns:p14="http://schemas.microsoft.com/office/powerpoint/2010/main" val="19496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8161-F30E-4859-B5AF-E874F78947B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3A80350-6993-4C60-9E23-04045024FCF0}"/>
              </a:ext>
            </a:extLst>
          </p:cNvPr>
          <p:cNvSpPr>
            <a:spLocks noGrp="1"/>
          </p:cNvSpPr>
          <p:nvPr>
            <p:ph idx="1"/>
          </p:nvPr>
        </p:nvSpPr>
        <p:spPr/>
        <p:txBody>
          <a:bodyPr/>
          <a:lstStyle/>
          <a:p>
            <a:r>
              <a:rPr lang="en-US" dirty="0"/>
              <a:t>Discover as much as you can about your ancestor</a:t>
            </a:r>
          </a:p>
          <a:p>
            <a:r>
              <a:rPr lang="en-US" dirty="0"/>
              <a:t>Know what records existed at the time they immigrated</a:t>
            </a:r>
          </a:p>
          <a:p>
            <a:r>
              <a:rPr lang="en-US" dirty="0"/>
              <a:t>Consider all possible routes of travel</a:t>
            </a:r>
          </a:p>
          <a:p>
            <a:r>
              <a:rPr lang="en-US" dirty="0"/>
              <a:t>Take advantage of online records</a:t>
            </a:r>
          </a:p>
          <a:p>
            <a:r>
              <a:rPr lang="en-US" dirty="0"/>
              <a:t>Be creative in searching</a:t>
            </a:r>
          </a:p>
        </p:txBody>
      </p:sp>
    </p:spTree>
    <p:extLst>
      <p:ext uri="{BB962C8B-B14F-4D97-AF65-F5344CB8AC3E}">
        <p14:creationId xmlns:p14="http://schemas.microsoft.com/office/powerpoint/2010/main" val="39759570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8161-F30E-4859-B5AF-E874F78947B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3A80350-6993-4C60-9E23-04045024FCF0}"/>
              </a:ext>
            </a:extLst>
          </p:cNvPr>
          <p:cNvSpPr>
            <a:spLocks noGrp="1"/>
          </p:cNvSpPr>
          <p:nvPr>
            <p:ph idx="1"/>
          </p:nvPr>
        </p:nvSpPr>
        <p:spPr/>
        <p:txBody>
          <a:bodyPr/>
          <a:lstStyle/>
          <a:p>
            <a:r>
              <a:rPr lang="en-US" dirty="0"/>
              <a:t>Knowing when your emigrant ancestor traveled is key</a:t>
            </a:r>
          </a:p>
          <a:p>
            <a:r>
              <a:rPr lang="en-US" dirty="0"/>
              <a:t>Identify the records that exist for that period of time</a:t>
            </a:r>
          </a:p>
          <a:p>
            <a:r>
              <a:rPr lang="en-US" dirty="0"/>
              <a:t>Anticipate inaccurate/incomplete indexing</a:t>
            </a:r>
          </a:p>
          <a:p>
            <a:r>
              <a:rPr lang="en-US" dirty="0"/>
              <a:t>Search for traveling companions</a:t>
            </a:r>
          </a:p>
          <a:p>
            <a:r>
              <a:rPr lang="en-US" dirty="0"/>
              <a:t>Don’t make assumptions about the route traveled</a:t>
            </a:r>
          </a:p>
          <a:p>
            <a:r>
              <a:rPr lang="en-US" dirty="0"/>
              <a:t>Document your research thoroughly</a:t>
            </a:r>
          </a:p>
          <a:p>
            <a:r>
              <a:rPr lang="en-US" dirty="0"/>
              <a:t>Don’t give up!</a:t>
            </a:r>
          </a:p>
        </p:txBody>
      </p:sp>
    </p:spTree>
    <p:extLst>
      <p:ext uri="{BB962C8B-B14F-4D97-AF65-F5344CB8AC3E}">
        <p14:creationId xmlns:p14="http://schemas.microsoft.com/office/powerpoint/2010/main" val="32944987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A989-24C8-2A22-C3E3-1104C6FE69E9}"/>
              </a:ext>
            </a:extLst>
          </p:cNvPr>
          <p:cNvSpPr>
            <a:spLocks noGrp="1"/>
          </p:cNvSpPr>
          <p:nvPr>
            <p:ph type="title"/>
          </p:nvPr>
        </p:nvSpPr>
        <p:spPr/>
        <p:txBody>
          <a:bodyPr/>
          <a:lstStyle/>
          <a:p>
            <a:pPr algn="ctr"/>
            <a:r>
              <a:rPr lang="en-US" b="1" dirty="0"/>
              <a:t>Questions?</a:t>
            </a:r>
          </a:p>
        </p:txBody>
      </p:sp>
    </p:spTree>
    <p:extLst>
      <p:ext uri="{BB962C8B-B14F-4D97-AF65-F5344CB8AC3E}">
        <p14:creationId xmlns:p14="http://schemas.microsoft.com/office/powerpoint/2010/main" val="168746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4A33-B7FF-4E77-9D1C-94EDC0AD83FF}"/>
              </a:ext>
            </a:extLst>
          </p:cNvPr>
          <p:cNvSpPr>
            <a:spLocks noGrp="1"/>
          </p:cNvSpPr>
          <p:nvPr>
            <p:ph type="title"/>
          </p:nvPr>
        </p:nvSpPr>
        <p:spPr/>
        <p:txBody>
          <a:bodyPr/>
          <a:lstStyle/>
          <a:p>
            <a:r>
              <a:rPr lang="en-US" dirty="0"/>
              <a:t>Atlantic Crossings: Steam Ships</a:t>
            </a:r>
          </a:p>
        </p:txBody>
      </p:sp>
      <p:sp>
        <p:nvSpPr>
          <p:cNvPr id="3" name="Content Placeholder 2">
            <a:extLst>
              <a:ext uri="{FF2B5EF4-FFF2-40B4-BE49-F238E27FC236}">
                <a16:creationId xmlns:a16="http://schemas.microsoft.com/office/drawing/2014/main" id="{705B4A37-3053-4D93-9B4F-89DEFE7351A9}"/>
              </a:ext>
            </a:extLst>
          </p:cNvPr>
          <p:cNvSpPr>
            <a:spLocks noGrp="1"/>
          </p:cNvSpPr>
          <p:nvPr>
            <p:ph idx="1"/>
          </p:nvPr>
        </p:nvSpPr>
        <p:spPr/>
        <p:txBody>
          <a:bodyPr/>
          <a:lstStyle/>
          <a:p>
            <a:r>
              <a:rPr lang="en-US" dirty="0"/>
              <a:t>Steam powered ships emerged in the 1850’s</a:t>
            </a:r>
          </a:p>
          <a:p>
            <a:pPr lvl="1"/>
            <a:r>
              <a:rPr lang="en-US" dirty="0"/>
              <a:t>Sailing ships continued to sail during this transition period</a:t>
            </a:r>
          </a:p>
          <a:p>
            <a:r>
              <a:rPr lang="en-US" dirty="0"/>
              <a:t>1865 – 1</a:t>
            </a:r>
            <a:r>
              <a:rPr lang="en-US" baseline="30000" dirty="0"/>
              <a:t>st</a:t>
            </a:r>
            <a:r>
              <a:rPr lang="en-US" dirty="0"/>
              <a:t> year more people traveled on steamships than sailing ships</a:t>
            </a:r>
          </a:p>
          <a:p>
            <a:r>
              <a:rPr lang="en-US" dirty="0"/>
              <a:t>Steam effectively took over by 1880</a:t>
            </a:r>
          </a:p>
          <a:p>
            <a:r>
              <a:rPr lang="en-US" dirty="0"/>
              <a:t>Regular schedules were established</a:t>
            </a:r>
          </a:p>
          <a:p>
            <a:r>
              <a:rPr lang="en-US" dirty="0"/>
              <a:t>Crossing times reduced to 1 week by 1914</a:t>
            </a:r>
          </a:p>
          <a:p>
            <a:pPr marL="0" indent="0">
              <a:buNone/>
            </a:pPr>
            <a:endParaRPr lang="en-US" dirty="0"/>
          </a:p>
        </p:txBody>
      </p:sp>
    </p:spTree>
    <p:extLst>
      <p:ext uri="{BB962C8B-B14F-4D97-AF65-F5344CB8AC3E}">
        <p14:creationId xmlns:p14="http://schemas.microsoft.com/office/powerpoint/2010/main" val="132531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8F3A-A4BB-5DB7-8DCF-95B13EDAE67F}"/>
              </a:ext>
            </a:extLst>
          </p:cNvPr>
          <p:cNvSpPr>
            <a:spLocks noGrp="1"/>
          </p:cNvSpPr>
          <p:nvPr>
            <p:ph type="title"/>
          </p:nvPr>
        </p:nvSpPr>
        <p:spPr/>
        <p:txBody>
          <a:bodyPr/>
          <a:lstStyle/>
          <a:p>
            <a:pPr algn="ctr"/>
            <a:r>
              <a:rPr lang="en-US" b="1" dirty="0"/>
              <a:t>Thank You!</a:t>
            </a:r>
          </a:p>
        </p:txBody>
      </p:sp>
      <p:sp>
        <p:nvSpPr>
          <p:cNvPr id="3" name="Content Placeholder 2">
            <a:extLst>
              <a:ext uri="{FF2B5EF4-FFF2-40B4-BE49-F238E27FC236}">
                <a16:creationId xmlns:a16="http://schemas.microsoft.com/office/drawing/2014/main" id="{B7153CC9-DEAC-964F-E2F1-3D9BEDE88441}"/>
              </a:ext>
            </a:extLst>
          </p:cNvPr>
          <p:cNvSpPr>
            <a:spLocks noGrp="1"/>
          </p:cNvSpPr>
          <p:nvPr>
            <p:ph idx="1"/>
          </p:nvPr>
        </p:nvSpPr>
        <p:spPr>
          <a:xfrm>
            <a:off x="838200" y="2291790"/>
            <a:ext cx="10515600" cy="2172634"/>
          </a:xfrm>
        </p:spPr>
        <p:txBody>
          <a:bodyPr/>
          <a:lstStyle/>
          <a:p>
            <a:pPr marL="0" indent="0">
              <a:buNone/>
            </a:pPr>
            <a:r>
              <a:rPr lang="en-US" b="1" dirty="0"/>
              <a:t>Tony Hanson</a:t>
            </a:r>
          </a:p>
          <a:p>
            <a:pPr marL="0" indent="0">
              <a:buNone/>
            </a:pPr>
            <a:r>
              <a:rPr lang="en-US" dirty="0"/>
              <a:t>aehanson@swbell.net</a:t>
            </a:r>
          </a:p>
          <a:p>
            <a:pPr marL="0" indent="0">
              <a:buNone/>
            </a:pPr>
            <a:r>
              <a:rPr lang="en-US" sz="2000" dirty="0"/>
              <a:t>https://www.rayson.us/aehanson/presentations/current/atlantic-migration-to-america/</a:t>
            </a:r>
          </a:p>
          <a:p>
            <a:pPr marL="0" indent="0">
              <a:buNone/>
            </a:pPr>
            <a:endParaRPr lang="en-US" sz="2000" dirty="0"/>
          </a:p>
        </p:txBody>
      </p:sp>
    </p:spTree>
    <p:extLst>
      <p:ext uri="{BB962C8B-B14F-4D97-AF65-F5344CB8AC3E}">
        <p14:creationId xmlns:p14="http://schemas.microsoft.com/office/powerpoint/2010/main" val="108175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4A33-B7FF-4E77-9D1C-94EDC0AD83FF}"/>
              </a:ext>
            </a:extLst>
          </p:cNvPr>
          <p:cNvSpPr>
            <a:spLocks noGrp="1"/>
          </p:cNvSpPr>
          <p:nvPr>
            <p:ph type="title"/>
          </p:nvPr>
        </p:nvSpPr>
        <p:spPr/>
        <p:txBody>
          <a:bodyPr/>
          <a:lstStyle/>
          <a:p>
            <a:r>
              <a:rPr lang="en-US" dirty="0"/>
              <a:t>Atlantic Crossings: Steam Trains</a:t>
            </a:r>
          </a:p>
        </p:txBody>
      </p:sp>
      <p:sp>
        <p:nvSpPr>
          <p:cNvPr id="3" name="Content Placeholder 2">
            <a:extLst>
              <a:ext uri="{FF2B5EF4-FFF2-40B4-BE49-F238E27FC236}">
                <a16:creationId xmlns:a16="http://schemas.microsoft.com/office/drawing/2014/main" id="{705B4A37-3053-4D93-9B4F-89DEFE7351A9}"/>
              </a:ext>
            </a:extLst>
          </p:cNvPr>
          <p:cNvSpPr>
            <a:spLocks noGrp="1"/>
          </p:cNvSpPr>
          <p:nvPr>
            <p:ph idx="1"/>
          </p:nvPr>
        </p:nvSpPr>
        <p:spPr/>
        <p:txBody>
          <a:bodyPr/>
          <a:lstStyle/>
          <a:p>
            <a:r>
              <a:rPr lang="en-US" dirty="0"/>
              <a:t>Use of Steam powered trains also expanded greatly during this period.</a:t>
            </a:r>
          </a:p>
          <a:p>
            <a:r>
              <a:rPr lang="en-US" dirty="0"/>
              <a:t>Made it easier to travel to the port departure</a:t>
            </a:r>
          </a:p>
          <a:p>
            <a:pPr lvl="1"/>
            <a:r>
              <a:rPr lang="en-US" dirty="0"/>
              <a:t>Enabled development of integrated train/ship routes and schedules</a:t>
            </a:r>
          </a:p>
          <a:p>
            <a:r>
              <a:rPr lang="en-US" dirty="0"/>
              <a:t>Made it easier to travel from the point of arrival to more distant destination</a:t>
            </a:r>
          </a:p>
          <a:p>
            <a:pPr marL="0" indent="0">
              <a:buNone/>
            </a:pPr>
            <a:endParaRPr lang="en-US" dirty="0"/>
          </a:p>
        </p:txBody>
      </p:sp>
    </p:spTree>
    <p:extLst>
      <p:ext uri="{BB962C8B-B14F-4D97-AF65-F5344CB8AC3E}">
        <p14:creationId xmlns:p14="http://schemas.microsoft.com/office/powerpoint/2010/main" val="20942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95D8-D8A5-485C-9DBF-848DD6ED871C}"/>
              </a:ext>
            </a:extLst>
          </p:cNvPr>
          <p:cNvSpPr>
            <a:spLocks noGrp="1"/>
          </p:cNvSpPr>
          <p:nvPr>
            <p:ph type="title"/>
          </p:nvPr>
        </p:nvSpPr>
        <p:spPr/>
        <p:txBody>
          <a:bodyPr/>
          <a:lstStyle/>
          <a:p>
            <a:r>
              <a:rPr lang="en-US" dirty="0">
                <a:solidFill>
                  <a:srgbClr val="0070C0"/>
                </a:solidFill>
              </a:rPr>
              <a:t>Why did they come?</a:t>
            </a:r>
          </a:p>
        </p:txBody>
      </p:sp>
      <p:sp>
        <p:nvSpPr>
          <p:cNvPr id="3" name="Content Placeholder 2">
            <a:extLst>
              <a:ext uri="{FF2B5EF4-FFF2-40B4-BE49-F238E27FC236}">
                <a16:creationId xmlns:a16="http://schemas.microsoft.com/office/drawing/2014/main" id="{F46A8058-ECBD-414C-86FB-17AD86C0AF89}"/>
              </a:ext>
            </a:extLst>
          </p:cNvPr>
          <p:cNvSpPr>
            <a:spLocks noGrp="1"/>
          </p:cNvSpPr>
          <p:nvPr>
            <p:ph idx="1"/>
          </p:nvPr>
        </p:nvSpPr>
        <p:spPr/>
        <p:txBody>
          <a:bodyPr/>
          <a:lstStyle/>
          <a:p>
            <a:r>
              <a:rPr lang="en-US" dirty="0"/>
              <a:t>Food Shortage</a:t>
            </a:r>
          </a:p>
          <a:p>
            <a:r>
              <a:rPr lang="en-US" dirty="0"/>
              <a:t>To escape oppression</a:t>
            </a:r>
          </a:p>
          <a:p>
            <a:r>
              <a:rPr lang="en-US" dirty="0"/>
              <a:t>Economic Opportunity</a:t>
            </a:r>
          </a:p>
          <a:p>
            <a:r>
              <a:rPr lang="en-US" dirty="0"/>
              <a:t>Cheap/free land</a:t>
            </a:r>
          </a:p>
          <a:p>
            <a:r>
              <a:rPr lang="en-US" dirty="0"/>
              <a:t>Slavery</a:t>
            </a:r>
          </a:p>
        </p:txBody>
      </p:sp>
    </p:spTree>
    <p:extLst>
      <p:ext uri="{BB962C8B-B14F-4D97-AF65-F5344CB8AC3E}">
        <p14:creationId xmlns:p14="http://schemas.microsoft.com/office/powerpoint/2010/main" val="421695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66D4-0B49-F11A-6316-C97EE44AA3DA}"/>
              </a:ext>
            </a:extLst>
          </p:cNvPr>
          <p:cNvSpPr>
            <a:spLocks noGrp="1"/>
          </p:cNvSpPr>
          <p:nvPr>
            <p:ph type="title"/>
          </p:nvPr>
        </p:nvSpPr>
        <p:spPr/>
        <p:txBody>
          <a:bodyPr/>
          <a:lstStyle/>
          <a:p>
            <a:r>
              <a:rPr lang="en-US" dirty="0"/>
              <a:t>3 Waves of Migration</a:t>
            </a:r>
          </a:p>
        </p:txBody>
      </p:sp>
      <p:sp>
        <p:nvSpPr>
          <p:cNvPr id="3" name="Content Placeholder 2">
            <a:extLst>
              <a:ext uri="{FF2B5EF4-FFF2-40B4-BE49-F238E27FC236}">
                <a16:creationId xmlns:a16="http://schemas.microsoft.com/office/drawing/2014/main" id="{EBF658F4-B0C2-0797-12F9-91DBEFFFCB29}"/>
              </a:ext>
            </a:extLst>
          </p:cNvPr>
          <p:cNvSpPr>
            <a:spLocks noGrp="1"/>
          </p:cNvSpPr>
          <p:nvPr>
            <p:ph idx="1"/>
          </p:nvPr>
        </p:nvSpPr>
        <p:spPr/>
        <p:txBody>
          <a:bodyPr/>
          <a:lstStyle/>
          <a:p>
            <a:r>
              <a:rPr lang="en-US" dirty="0"/>
              <a:t>1</a:t>
            </a:r>
            <a:r>
              <a:rPr lang="en-US" baseline="30000" dirty="0"/>
              <a:t>st</a:t>
            </a:r>
            <a:r>
              <a:rPr lang="en-US" dirty="0"/>
              <a:t>: Prior to 1820</a:t>
            </a:r>
          </a:p>
          <a:p>
            <a:r>
              <a:rPr lang="en-US" dirty="0"/>
              <a:t>2</a:t>
            </a:r>
            <a:r>
              <a:rPr lang="en-US" baseline="30000" dirty="0"/>
              <a:t>nd</a:t>
            </a:r>
            <a:r>
              <a:rPr lang="en-US" dirty="0"/>
              <a:t>: 1820 – 1890</a:t>
            </a:r>
          </a:p>
          <a:p>
            <a:r>
              <a:rPr lang="en-US" dirty="0"/>
              <a:t>3</a:t>
            </a:r>
            <a:r>
              <a:rPr lang="en-US" baseline="30000" dirty="0"/>
              <a:t>rd</a:t>
            </a:r>
            <a:r>
              <a:rPr lang="en-US" dirty="0"/>
              <a:t>: 1890 – 1920’s</a:t>
            </a:r>
          </a:p>
        </p:txBody>
      </p:sp>
    </p:spTree>
    <p:extLst>
      <p:ext uri="{BB962C8B-B14F-4D97-AF65-F5344CB8AC3E}">
        <p14:creationId xmlns:p14="http://schemas.microsoft.com/office/powerpoint/2010/main" val="404897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EA24-D335-4D9C-9B76-A8544D4FEE4D}"/>
              </a:ext>
            </a:extLst>
          </p:cNvPr>
          <p:cNvSpPr>
            <a:spLocks noGrp="1"/>
          </p:cNvSpPr>
          <p:nvPr>
            <p:ph type="title"/>
          </p:nvPr>
        </p:nvSpPr>
        <p:spPr/>
        <p:txBody>
          <a:bodyPr/>
          <a:lstStyle/>
          <a:p>
            <a:r>
              <a:rPr lang="en-US" dirty="0"/>
              <a:t>Prior to 1820: The 1</a:t>
            </a:r>
            <a:r>
              <a:rPr lang="en-US" baseline="30000" dirty="0"/>
              <a:t>st</a:t>
            </a:r>
            <a:r>
              <a:rPr lang="en-US" dirty="0"/>
              <a:t> Wave</a:t>
            </a:r>
            <a:endParaRPr lang="en-US" b="1" dirty="0"/>
          </a:p>
        </p:txBody>
      </p:sp>
      <p:sp>
        <p:nvSpPr>
          <p:cNvPr id="3" name="Content Placeholder 2">
            <a:extLst>
              <a:ext uri="{FF2B5EF4-FFF2-40B4-BE49-F238E27FC236}">
                <a16:creationId xmlns:a16="http://schemas.microsoft.com/office/drawing/2014/main" id="{A9A48057-3DB5-4DFF-B261-A2EC5EA145CD}"/>
              </a:ext>
            </a:extLst>
          </p:cNvPr>
          <p:cNvSpPr>
            <a:spLocks noGrp="1"/>
          </p:cNvSpPr>
          <p:nvPr>
            <p:ph idx="1"/>
          </p:nvPr>
        </p:nvSpPr>
        <p:spPr>
          <a:xfrm>
            <a:off x="838200" y="1825625"/>
            <a:ext cx="10515600" cy="1031875"/>
          </a:xfrm>
        </p:spPr>
        <p:txBody>
          <a:bodyPr/>
          <a:lstStyle/>
          <a:p>
            <a:pPr marL="0" indent="0">
              <a:buNone/>
            </a:pPr>
            <a:r>
              <a:rPr lang="en-US" b="1" dirty="0"/>
              <a:t>Organized Migration </a:t>
            </a:r>
            <a:endParaRPr lang="en-US" dirty="0"/>
          </a:p>
          <a:p>
            <a:pPr lvl="1"/>
            <a:r>
              <a:rPr lang="en-US" dirty="0"/>
              <a:t>Several European Powers established outposts in the new colony</a:t>
            </a:r>
          </a:p>
        </p:txBody>
      </p:sp>
    </p:spTree>
    <p:extLst>
      <p:ext uri="{BB962C8B-B14F-4D97-AF65-F5344CB8AC3E}">
        <p14:creationId xmlns:p14="http://schemas.microsoft.com/office/powerpoint/2010/main" val="2924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5C0199C-5B20-4460-BA7E-27E5A1200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472" y="0"/>
            <a:ext cx="6130056" cy="6858000"/>
          </a:xfrm>
          <a:prstGeom prst="rect">
            <a:avLst/>
          </a:prstGeom>
        </p:spPr>
      </p:pic>
      <p:sp>
        <p:nvSpPr>
          <p:cNvPr id="30" name="TextBox 29">
            <a:extLst>
              <a:ext uri="{FF2B5EF4-FFF2-40B4-BE49-F238E27FC236}">
                <a16:creationId xmlns:a16="http://schemas.microsoft.com/office/drawing/2014/main" id="{72C72A2D-691D-488E-8228-AFDC9CFE0BA9}"/>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3" name="TextBox 2">
            <a:extLst>
              <a:ext uri="{FF2B5EF4-FFF2-40B4-BE49-F238E27FC236}">
                <a16:creationId xmlns:a16="http://schemas.microsoft.com/office/drawing/2014/main" id="{6A7C7B0F-C1CF-B9F3-9926-3B1EF0D4CA81}"/>
              </a:ext>
            </a:extLst>
          </p:cNvPr>
          <p:cNvSpPr txBox="1"/>
          <p:nvPr/>
        </p:nvSpPr>
        <p:spPr>
          <a:xfrm>
            <a:off x="7350125" y="2892425"/>
            <a:ext cx="1117807" cy="307777"/>
          </a:xfrm>
          <a:prstGeom prst="rect">
            <a:avLst/>
          </a:prstGeom>
          <a:noFill/>
        </p:spPr>
        <p:txBody>
          <a:bodyPr wrap="none" rtlCol="0">
            <a:spAutoFit/>
          </a:bodyPr>
          <a:lstStyle/>
          <a:p>
            <a:r>
              <a:rPr lang="en-US" sz="1400" dirty="0"/>
              <a:t>Great Britain</a:t>
            </a:r>
          </a:p>
        </p:txBody>
      </p:sp>
      <p:sp>
        <p:nvSpPr>
          <p:cNvPr id="4" name="TextBox 3">
            <a:extLst>
              <a:ext uri="{FF2B5EF4-FFF2-40B4-BE49-F238E27FC236}">
                <a16:creationId xmlns:a16="http://schemas.microsoft.com/office/drawing/2014/main" id="{DBB1E202-A4A5-21E9-A4CF-146EF4088016}"/>
              </a:ext>
            </a:extLst>
          </p:cNvPr>
          <p:cNvSpPr txBox="1"/>
          <p:nvPr/>
        </p:nvSpPr>
        <p:spPr>
          <a:xfrm>
            <a:off x="6134100" y="4467225"/>
            <a:ext cx="524503" cy="276999"/>
          </a:xfrm>
          <a:prstGeom prst="rect">
            <a:avLst/>
          </a:prstGeom>
          <a:noFill/>
        </p:spPr>
        <p:txBody>
          <a:bodyPr wrap="none" rtlCol="0">
            <a:spAutoFit/>
          </a:bodyPr>
          <a:lstStyle/>
          <a:p>
            <a:r>
              <a:rPr lang="en-US" sz="1200" dirty="0"/>
              <a:t>Spain</a:t>
            </a:r>
          </a:p>
        </p:txBody>
      </p:sp>
      <p:sp>
        <p:nvSpPr>
          <p:cNvPr id="9" name="Rectangle 8">
            <a:extLst>
              <a:ext uri="{FF2B5EF4-FFF2-40B4-BE49-F238E27FC236}">
                <a16:creationId xmlns:a16="http://schemas.microsoft.com/office/drawing/2014/main" id="{1326ADA3-D0FB-2C2A-D1EF-DA3A2AEF52C5}"/>
              </a:ext>
            </a:extLst>
          </p:cNvPr>
          <p:cNvSpPr/>
          <p:nvPr/>
        </p:nvSpPr>
        <p:spPr>
          <a:xfrm>
            <a:off x="3348472" y="1476375"/>
            <a:ext cx="1204478" cy="109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58E8BC-11C9-AB83-F743-0CFFA12EB88D}"/>
              </a:ext>
            </a:extLst>
          </p:cNvPr>
          <p:cNvSpPr txBox="1"/>
          <p:nvPr/>
        </p:nvSpPr>
        <p:spPr>
          <a:xfrm>
            <a:off x="4229784" y="1476375"/>
            <a:ext cx="646331" cy="307777"/>
          </a:xfrm>
          <a:prstGeom prst="rect">
            <a:avLst/>
          </a:prstGeom>
          <a:noFill/>
        </p:spPr>
        <p:txBody>
          <a:bodyPr wrap="none" rtlCol="0">
            <a:spAutoFit/>
          </a:bodyPr>
          <a:lstStyle/>
          <a:p>
            <a:r>
              <a:rPr lang="en-US" sz="1400" dirty="0"/>
              <a:t>Russia</a:t>
            </a:r>
          </a:p>
        </p:txBody>
      </p:sp>
    </p:spTree>
    <p:extLst>
      <p:ext uri="{BB962C8B-B14F-4D97-AF65-F5344CB8AC3E}">
        <p14:creationId xmlns:p14="http://schemas.microsoft.com/office/powerpoint/2010/main" val="204772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EA24-D335-4D9C-9B76-A8544D4FEE4D}"/>
              </a:ext>
            </a:extLst>
          </p:cNvPr>
          <p:cNvSpPr>
            <a:spLocks noGrp="1"/>
          </p:cNvSpPr>
          <p:nvPr>
            <p:ph type="title"/>
          </p:nvPr>
        </p:nvSpPr>
        <p:spPr/>
        <p:txBody>
          <a:bodyPr/>
          <a:lstStyle/>
          <a:p>
            <a:r>
              <a:rPr lang="en-US" dirty="0"/>
              <a:t>Prior to 1820: The 1</a:t>
            </a:r>
            <a:r>
              <a:rPr lang="en-US" baseline="30000" dirty="0"/>
              <a:t>st</a:t>
            </a:r>
            <a:r>
              <a:rPr lang="en-US" dirty="0"/>
              <a:t> Wave</a:t>
            </a:r>
            <a:endParaRPr lang="en-US" b="1" dirty="0"/>
          </a:p>
        </p:txBody>
      </p:sp>
      <p:sp>
        <p:nvSpPr>
          <p:cNvPr id="3" name="Content Placeholder 2">
            <a:extLst>
              <a:ext uri="{FF2B5EF4-FFF2-40B4-BE49-F238E27FC236}">
                <a16:creationId xmlns:a16="http://schemas.microsoft.com/office/drawing/2014/main" id="{A9A48057-3DB5-4DFF-B261-A2EC5EA145CD}"/>
              </a:ext>
            </a:extLst>
          </p:cNvPr>
          <p:cNvSpPr>
            <a:spLocks noGrp="1"/>
          </p:cNvSpPr>
          <p:nvPr>
            <p:ph idx="1"/>
          </p:nvPr>
        </p:nvSpPr>
        <p:spPr/>
        <p:txBody>
          <a:bodyPr/>
          <a:lstStyle/>
          <a:p>
            <a:pPr marL="0" indent="0">
              <a:buNone/>
            </a:pPr>
            <a:r>
              <a:rPr lang="en-US" b="1" dirty="0"/>
              <a:t>Organized Migration </a:t>
            </a:r>
            <a:endParaRPr lang="en-US" dirty="0"/>
          </a:p>
          <a:p>
            <a:pPr lvl="1"/>
            <a:r>
              <a:rPr lang="en-US" dirty="0"/>
              <a:t>Several European Powers established outposts in the new colony</a:t>
            </a:r>
          </a:p>
          <a:p>
            <a:pPr lvl="1"/>
            <a:r>
              <a:rPr lang="en-US" dirty="0"/>
              <a:t>There was a shortage of labor</a:t>
            </a:r>
          </a:p>
          <a:p>
            <a:pPr lvl="1"/>
            <a:r>
              <a:rPr lang="en-US" b="1" dirty="0"/>
              <a:t>Rotterdam</a:t>
            </a:r>
            <a:r>
              <a:rPr lang="en-US" dirty="0"/>
              <a:t> (The Netherlands) and </a:t>
            </a:r>
            <a:r>
              <a:rPr lang="en-US" b="1" dirty="0"/>
              <a:t>Antwerp</a:t>
            </a:r>
            <a:r>
              <a:rPr lang="en-US" dirty="0"/>
              <a:t> (Belgium) were major ports of departure</a:t>
            </a:r>
          </a:p>
          <a:p>
            <a:pPr lvl="2"/>
            <a:r>
              <a:rPr lang="en-US" dirty="0"/>
              <a:t>Many boats brought freight into these ports &amp; had capacity to carry people on the return trip</a:t>
            </a:r>
          </a:p>
          <a:p>
            <a:pPr lvl="2"/>
            <a:r>
              <a:rPr lang="en-US" dirty="0"/>
              <a:t>Emigrants could travel there by boat (Rhine/Meuse river)</a:t>
            </a:r>
          </a:p>
        </p:txBody>
      </p:sp>
    </p:spTree>
    <p:extLst>
      <p:ext uri="{BB962C8B-B14F-4D97-AF65-F5344CB8AC3E}">
        <p14:creationId xmlns:p14="http://schemas.microsoft.com/office/powerpoint/2010/main" val="21165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04D5-8BD2-4195-957A-A9207594FA3F}"/>
              </a:ext>
            </a:extLst>
          </p:cNvPr>
          <p:cNvSpPr>
            <a:spLocks noGrp="1"/>
          </p:cNvSpPr>
          <p:nvPr>
            <p:ph type="title"/>
          </p:nvPr>
        </p:nvSpPr>
        <p:spPr/>
        <p:txBody>
          <a:bodyPr/>
          <a:lstStyle/>
          <a:p>
            <a:r>
              <a:rPr lang="en-US" dirty="0"/>
              <a:t>Protestants from northwestern Europe</a:t>
            </a:r>
          </a:p>
        </p:txBody>
      </p:sp>
      <p:sp>
        <p:nvSpPr>
          <p:cNvPr id="3" name="Content Placeholder 2">
            <a:extLst>
              <a:ext uri="{FF2B5EF4-FFF2-40B4-BE49-F238E27FC236}">
                <a16:creationId xmlns:a16="http://schemas.microsoft.com/office/drawing/2014/main" id="{DDF1C6FF-90EE-4505-8859-711923B6FDFE}"/>
              </a:ext>
            </a:extLst>
          </p:cNvPr>
          <p:cNvSpPr>
            <a:spLocks noGrp="1"/>
          </p:cNvSpPr>
          <p:nvPr>
            <p:ph idx="1"/>
          </p:nvPr>
        </p:nvSpPr>
        <p:spPr/>
        <p:txBody>
          <a:bodyPr/>
          <a:lstStyle/>
          <a:p>
            <a:pPr marL="0" indent="0">
              <a:buNone/>
            </a:pPr>
            <a:r>
              <a:rPr lang="en-US" dirty="0"/>
              <a:t>Approximately 1.2 Million people arrived in this period</a:t>
            </a:r>
          </a:p>
          <a:p>
            <a:r>
              <a:rPr lang="en-US" dirty="0"/>
              <a:t>Soldiers</a:t>
            </a:r>
          </a:p>
          <a:p>
            <a:r>
              <a:rPr lang="en-US" dirty="0"/>
              <a:t>Religious missionaries</a:t>
            </a:r>
          </a:p>
          <a:p>
            <a:r>
              <a:rPr lang="en-US" dirty="0"/>
              <a:t>Settlers recruited for chartered colonies</a:t>
            </a:r>
          </a:p>
          <a:p>
            <a:r>
              <a:rPr lang="en-US" dirty="0"/>
              <a:t>Indentured servants</a:t>
            </a:r>
          </a:p>
          <a:p>
            <a:r>
              <a:rPr lang="en-US" dirty="0"/>
              <a:t>Exiles</a:t>
            </a:r>
          </a:p>
          <a:p>
            <a:r>
              <a:rPr lang="en-US" dirty="0"/>
              <a:t>Convicted laborers</a:t>
            </a:r>
          </a:p>
          <a:p>
            <a:r>
              <a:rPr lang="en-US" dirty="0"/>
              <a:t>Slaves</a:t>
            </a:r>
          </a:p>
          <a:p>
            <a:endParaRPr lang="en-US" dirty="0"/>
          </a:p>
        </p:txBody>
      </p:sp>
    </p:spTree>
    <p:extLst>
      <p:ext uri="{BB962C8B-B14F-4D97-AF65-F5344CB8AC3E}">
        <p14:creationId xmlns:p14="http://schemas.microsoft.com/office/powerpoint/2010/main" val="330535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F038-E7AA-4E69-A967-C7530E69EA1B}"/>
              </a:ext>
            </a:extLst>
          </p:cNvPr>
          <p:cNvSpPr>
            <a:spLocks noGrp="1"/>
          </p:cNvSpPr>
          <p:nvPr>
            <p:ph type="title"/>
          </p:nvPr>
        </p:nvSpPr>
        <p:spPr/>
        <p:txBody>
          <a:bodyPr/>
          <a:lstStyle/>
          <a:p>
            <a:r>
              <a:rPr lang="en-US" dirty="0"/>
              <a:t>Slaves</a:t>
            </a:r>
          </a:p>
        </p:txBody>
      </p:sp>
      <p:sp>
        <p:nvSpPr>
          <p:cNvPr id="3" name="Content Placeholder 2">
            <a:extLst>
              <a:ext uri="{FF2B5EF4-FFF2-40B4-BE49-F238E27FC236}">
                <a16:creationId xmlns:a16="http://schemas.microsoft.com/office/drawing/2014/main" id="{0BBB306E-40F1-4B97-9D35-3CC37A5C5960}"/>
              </a:ext>
            </a:extLst>
          </p:cNvPr>
          <p:cNvSpPr>
            <a:spLocks noGrp="1"/>
          </p:cNvSpPr>
          <p:nvPr>
            <p:ph idx="1"/>
          </p:nvPr>
        </p:nvSpPr>
        <p:spPr/>
        <p:txBody>
          <a:bodyPr/>
          <a:lstStyle/>
          <a:p>
            <a:r>
              <a:rPr lang="en-US" dirty="0"/>
              <a:t>Brought into Virginia as early as 1619</a:t>
            </a:r>
          </a:p>
          <a:p>
            <a:pPr lvl="1"/>
            <a:r>
              <a:rPr lang="en-US" dirty="0"/>
              <a:t>Most arrived before 1780</a:t>
            </a:r>
          </a:p>
          <a:p>
            <a:r>
              <a:rPr lang="en-US" dirty="0"/>
              <a:t>It is estimated that 800,000 were in the US by 1808 (when the importation of slaves into the United States was banned)</a:t>
            </a:r>
          </a:p>
          <a:p>
            <a:r>
              <a:rPr lang="en-US" dirty="0"/>
              <a:t>In 1820 slaves represented 16% of the United States population</a:t>
            </a:r>
          </a:p>
        </p:txBody>
      </p:sp>
    </p:spTree>
    <p:extLst>
      <p:ext uri="{BB962C8B-B14F-4D97-AF65-F5344CB8AC3E}">
        <p14:creationId xmlns:p14="http://schemas.microsoft.com/office/powerpoint/2010/main" val="73212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FC5E4-22E3-9677-4381-207A4B5E2FDA}"/>
              </a:ext>
            </a:extLst>
          </p:cNvPr>
          <p:cNvPicPr>
            <a:picLocks noChangeAspect="1"/>
          </p:cNvPicPr>
          <p:nvPr/>
        </p:nvPicPr>
        <p:blipFill>
          <a:blip r:embed="rId2"/>
          <a:stretch>
            <a:fillRect/>
          </a:stretch>
        </p:blipFill>
        <p:spPr>
          <a:xfrm>
            <a:off x="0" y="2434530"/>
            <a:ext cx="12192000" cy="4292519"/>
          </a:xfrm>
          <a:prstGeom prst="rect">
            <a:avLst/>
          </a:prstGeom>
        </p:spPr>
      </p:pic>
      <p:sp>
        <p:nvSpPr>
          <p:cNvPr id="6" name="TextBox 5">
            <a:extLst>
              <a:ext uri="{FF2B5EF4-FFF2-40B4-BE49-F238E27FC236}">
                <a16:creationId xmlns:a16="http://schemas.microsoft.com/office/drawing/2014/main" id="{25ED518C-22C8-C857-836D-12CC6593EDDB}"/>
              </a:ext>
            </a:extLst>
          </p:cNvPr>
          <p:cNvSpPr txBox="1"/>
          <p:nvPr/>
        </p:nvSpPr>
        <p:spPr>
          <a:xfrm>
            <a:off x="1562547" y="178998"/>
            <a:ext cx="9066905" cy="2062103"/>
          </a:xfrm>
          <a:prstGeom prst="rect">
            <a:avLst/>
          </a:prstGeom>
          <a:noFill/>
        </p:spPr>
        <p:txBody>
          <a:bodyPr wrap="none" rtlCol="0">
            <a:spAutoFit/>
          </a:bodyPr>
          <a:lstStyle/>
          <a:p>
            <a:pPr algn="ctr"/>
            <a:r>
              <a:rPr lang="en-US" sz="3200" dirty="0">
                <a:hlinkClick r:id="rId3"/>
              </a:rPr>
              <a:t>http://rayson.us/aehanson</a:t>
            </a:r>
            <a:endParaRPr lang="en-US" sz="3200" dirty="0"/>
          </a:p>
          <a:p>
            <a:pPr algn="ctr"/>
            <a:r>
              <a:rPr lang="en-US" sz="3200" dirty="0"/>
              <a:t>Presentations -&gt; Current</a:t>
            </a:r>
          </a:p>
          <a:p>
            <a:pPr algn="ctr"/>
            <a:r>
              <a:rPr lang="en-US" sz="3200" b="0" i="1" dirty="0">
                <a:solidFill>
                  <a:srgbClr val="222222"/>
                </a:solidFill>
                <a:effectLst/>
                <a:latin typeface="Lato" panose="020F0502020204030203" pitchFamily="34" charset="0"/>
              </a:rPr>
              <a:t>Why Finding Atlantic Shipping Records is Challenging</a:t>
            </a:r>
          </a:p>
          <a:p>
            <a:pPr algn="ctr"/>
            <a:r>
              <a:rPr lang="en-US" sz="3200" dirty="0"/>
              <a:t> 	</a:t>
            </a:r>
          </a:p>
        </p:txBody>
      </p:sp>
    </p:spTree>
    <p:extLst>
      <p:ext uri="{BB962C8B-B14F-4D97-AF65-F5344CB8AC3E}">
        <p14:creationId xmlns:p14="http://schemas.microsoft.com/office/powerpoint/2010/main" val="138788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021A-F25D-0FA7-9772-F7D3E4AB47C0}"/>
              </a:ext>
            </a:extLst>
          </p:cNvPr>
          <p:cNvSpPr>
            <a:spLocks noGrp="1"/>
          </p:cNvSpPr>
          <p:nvPr>
            <p:ph type="title"/>
          </p:nvPr>
        </p:nvSpPr>
        <p:spPr/>
        <p:txBody>
          <a:bodyPr/>
          <a:lstStyle/>
          <a:p>
            <a:r>
              <a:rPr lang="en-US" dirty="0"/>
              <a:t>Major Port</a:t>
            </a:r>
          </a:p>
        </p:txBody>
      </p:sp>
      <p:sp>
        <p:nvSpPr>
          <p:cNvPr id="3" name="Content Placeholder 2">
            <a:extLst>
              <a:ext uri="{FF2B5EF4-FFF2-40B4-BE49-F238E27FC236}">
                <a16:creationId xmlns:a16="http://schemas.microsoft.com/office/drawing/2014/main" id="{1E47D77F-5B96-6219-16B4-5D65C73EE0EF}"/>
              </a:ext>
            </a:extLst>
          </p:cNvPr>
          <p:cNvSpPr>
            <a:spLocks noGrp="1"/>
          </p:cNvSpPr>
          <p:nvPr>
            <p:ph idx="1"/>
          </p:nvPr>
        </p:nvSpPr>
        <p:spPr>
          <a:xfrm>
            <a:off x="838200" y="1825625"/>
            <a:ext cx="10515600" cy="4667250"/>
          </a:xfrm>
        </p:spPr>
        <p:txBody>
          <a:bodyPr>
            <a:normAutofit/>
          </a:bodyPr>
          <a:lstStyle/>
          <a:p>
            <a:r>
              <a:rPr lang="en-US" b="1" dirty="0"/>
              <a:t>Philadelphia</a:t>
            </a:r>
          </a:p>
          <a:p>
            <a:pPr lvl="1"/>
            <a:r>
              <a:rPr lang="en-US" dirty="0"/>
              <a:t>Popular port of arrival for immigrants settling East of the Alleghenies</a:t>
            </a:r>
          </a:p>
          <a:p>
            <a:pPr lvl="2"/>
            <a:r>
              <a:rPr lang="en-US" dirty="0"/>
              <a:t>Agricultural Germans and Scotch-Irish settlers</a:t>
            </a:r>
          </a:p>
          <a:p>
            <a:pPr marL="0" indent="0">
              <a:buNone/>
            </a:pPr>
            <a:endParaRPr lang="en-US" dirty="0"/>
          </a:p>
        </p:txBody>
      </p:sp>
    </p:spTree>
    <p:extLst>
      <p:ext uri="{BB962C8B-B14F-4D97-AF65-F5344CB8AC3E}">
        <p14:creationId xmlns:p14="http://schemas.microsoft.com/office/powerpoint/2010/main" val="1928004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65DC-2B67-483F-BFA9-513841EEB176}"/>
              </a:ext>
            </a:extLst>
          </p:cNvPr>
          <p:cNvSpPr>
            <a:spLocks noGrp="1"/>
          </p:cNvSpPr>
          <p:nvPr>
            <p:ph type="title"/>
          </p:nvPr>
        </p:nvSpPr>
        <p:spPr/>
        <p:txBody>
          <a:bodyPr/>
          <a:lstStyle/>
          <a:p>
            <a:r>
              <a:rPr lang="en-US" dirty="0"/>
              <a:t>1820 – 1890: The </a:t>
            </a:r>
            <a:r>
              <a:rPr lang="en-US" b="1" dirty="0"/>
              <a:t>2</a:t>
            </a:r>
            <a:r>
              <a:rPr lang="en-US" b="1" baseline="30000" dirty="0"/>
              <a:t>nd</a:t>
            </a:r>
            <a:r>
              <a:rPr lang="en-US" b="1" dirty="0"/>
              <a:t> </a:t>
            </a:r>
            <a:r>
              <a:rPr lang="en-US" dirty="0"/>
              <a:t>Wave</a:t>
            </a:r>
            <a:endParaRPr lang="en-US" b="1" dirty="0"/>
          </a:p>
        </p:txBody>
      </p:sp>
      <p:sp>
        <p:nvSpPr>
          <p:cNvPr id="3" name="Content Placeholder 2">
            <a:extLst>
              <a:ext uri="{FF2B5EF4-FFF2-40B4-BE49-F238E27FC236}">
                <a16:creationId xmlns:a16="http://schemas.microsoft.com/office/drawing/2014/main" id="{A5ACD692-D9D5-4742-9556-3A01BCE1B946}"/>
              </a:ext>
            </a:extLst>
          </p:cNvPr>
          <p:cNvSpPr>
            <a:spLocks noGrp="1"/>
          </p:cNvSpPr>
          <p:nvPr>
            <p:ph idx="1"/>
          </p:nvPr>
        </p:nvSpPr>
        <p:spPr/>
        <p:txBody>
          <a:bodyPr/>
          <a:lstStyle/>
          <a:p>
            <a:pPr marL="457200" lvl="1" indent="0">
              <a:buNone/>
            </a:pPr>
            <a:r>
              <a:rPr lang="en-US" sz="2800" b="1" dirty="0"/>
              <a:t>Autonomous Migration</a:t>
            </a:r>
            <a:endParaRPr lang="en-US" sz="2800" dirty="0"/>
          </a:p>
          <a:p>
            <a:pPr lvl="1"/>
            <a:r>
              <a:rPr lang="en-US" dirty="0"/>
              <a:t>Rapid industrialization provided opportunities for migrants of modest means and/or skills</a:t>
            </a:r>
          </a:p>
          <a:p>
            <a:pPr lvl="1"/>
            <a:r>
              <a:rPr lang="en-US" dirty="0"/>
              <a:t>European barriers to emigrating (such as serfdom) were removed</a:t>
            </a:r>
          </a:p>
          <a:p>
            <a:pPr lvl="1"/>
            <a:r>
              <a:rPr lang="en-US" dirty="0"/>
              <a:t>Military conscription and ethnic discrimination prompted mass migration out of Eastern Europe</a:t>
            </a:r>
          </a:p>
          <a:p>
            <a:pPr lvl="1"/>
            <a:r>
              <a:rPr lang="en-US" dirty="0"/>
              <a:t>Government </a:t>
            </a:r>
            <a:r>
              <a:rPr lang="en-US"/>
              <a:t>policies encouraged/facilitated </a:t>
            </a:r>
            <a:r>
              <a:rPr lang="en-US" dirty="0"/>
              <a:t>transatlantic relocation</a:t>
            </a:r>
          </a:p>
          <a:p>
            <a:pPr lvl="1"/>
            <a:r>
              <a:rPr lang="en-US" dirty="0"/>
              <a:t>Advances in transportation (steamships and railway networks) made travel easer, more reliable and more economical</a:t>
            </a:r>
          </a:p>
          <a:p>
            <a:pPr marL="0" indent="0">
              <a:buNone/>
            </a:pPr>
            <a:endParaRPr lang="en-US" dirty="0"/>
          </a:p>
        </p:txBody>
      </p:sp>
    </p:spTree>
    <p:extLst>
      <p:ext uri="{BB962C8B-B14F-4D97-AF65-F5344CB8AC3E}">
        <p14:creationId xmlns:p14="http://schemas.microsoft.com/office/powerpoint/2010/main" val="25219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021A-F25D-0FA7-9772-F7D3E4AB47C0}"/>
              </a:ext>
            </a:extLst>
          </p:cNvPr>
          <p:cNvSpPr>
            <a:spLocks noGrp="1"/>
          </p:cNvSpPr>
          <p:nvPr>
            <p:ph type="title"/>
          </p:nvPr>
        </p:nvSpPr>
        <p:spPr/>
        <p:txBody>
          <a:bodyPr/>
          <a:lstStyle/>
          <a:p>
            <a:r>
              <a:rPr lang="en-US" dirty="0"/>
              <a:t>Major Ports</a:t>
            </a:r>
          </a:p>
        </p:txBody>
      </p:sp>
      <p:sp>
        <p:nvSpPr>
          <p:cNvPr id="3" name="Content Placeholder 2">
            <a:extLst>
              <a:ext uri="{FF2B5EF4-FFF2-40B4-BE49-F238E27FC236}">
                <a16:creationId xmlns:a16="http://schemas.microsoft.com/office/drawing/2014/main" id="{1E47D77F-5B96-6219-16B4-5D65C73EE0EF}"/>
              </a:ext>
            </a:extLst>
          </p:cNvPr>
          <p:cNvSpPr>
            <a:spLocks noGrp="1"/>
          </p:cNvSpPr>
          <p:nvPr>
            <p:ph idx="1"/>
          </p:nvPr>
        </p:nvSpPr>
        <p:spPr>
          <a:xfrm>
            <a:off x="838200" y="1825625"/>
            <a:ext cx="10515600" cy="4667250"/>
          </a:xfrm>
        </p:spPr>
        <p:txBody>
          <a:bodyPr>
            <a:normAutofit/>
          </a:bodyPr>
          <a:lstStyle/>
          <a:p>
            <a:r>
              <a:rPr lang="en-US" b="1" dirty="0"/>
              <a:t>New York</a:t>
            </a:r>
          </a:p>
          <a:p>
            <a:pPr lvl="1"/>
            <a:r>
              <a:rPr lang="en-US" dirty="0"/>
              <a:t>Provided better transportations options to Buffalo, Cleveland and Milwaukee</a:t>
            </a:r>
          </a:p>
          <a:p>
            <a:r>
              <a:rPr lang="en-US" b="1" dirty="0"/>
              <a:t>New Orleans</a:t>
            </a:r>
          </a:p>
          <a:p>
            <a:pPr lvl="1"/>
            <a:r>
              <a:rPr lang="en-US" dirty="0"/>
              <a:t>Longer voyage (2 – 3 weeks longer)</a:t>
            </a:r>
          </a:p>
          <a:p>
            <a:pPr lvl="1"/>
            <a:r>
              <a:rPr lang="en-US" dirty="0"/>
              <a:t>Ships were inferior</a:t>
            </a:r>
          </a:p>
          <a:p>
            <a:pPr lvl="1"/>
            <a:r>
              <a:rPr lang="en-US" dirty="0"/>
              <a:t>Travel up the Mississippi was unpleasant &amp; dangerous.</a:t>
            </a:r>
          </a:p>
          <a:p>
            <a:endParaRPr lang="en-US" dirty="0"/>
          </a:p>
        </p:txBody>
      </p:sp>
    </p:spTree>
    <p:extLst>
      <p:ext uri="{BB962C8B-B14F-4D97-AF65-F5344CB8AC3E}">
        <p14:creationId xmlns:p14="http://schemas.microsoft.com/office/powerpoint/2010/main" val="15102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AC6DD4-1BA7-40D1-8B06-A90135477121}"/>
              </a:ext>
            </a:extLst>
          </p:cNvPr>
          <p:cNvSpPr>
            <a:spLocks noGrp="1"/>
          </p:cNvSpPr>
          <p:nvPr>
            <p:ph idx="1"/>
          </p:nvPr>
        </p:nvSpPr>
        <p:spPr/>
        <p:txBody>
          <a:bodyPr>
            <a:normAutofit/>
          </a:bodyPr>
          <a:lstStyle/>
          <a:p>
            <a:r>
              <a:rPr lang="en-US" sz="3000" dirty="0"/>
              <a:t>Countries of Origin</a:t>
            </a:r>
          </a:p>
          <a:p>
            <a:pPr lvl="1"/>
            <a:r>
              <a:rPr lang="en-US" sz="2600" dirty="0"/>
              <a:t>Irish (Potato Famine - 1847)</a:t>
            </a:r>
          </a:p>
          <a:p>
            <a:pPr lvl="1"/>
            <a:r>
              <a:rPr lang="en-US" sz="2600" dirty="0"/>
              <a:t>German (failure of the democratic revolutions of 1848)</a:t>
            </a:r>
          </a:p>
          <a:p>
            <a:pPr lvl="1"/>
            <a:r>
              <a:rPr lang="en-US" sz="2600" dirty="0"/>
              <a:t>Scandinavians </a:t>
            </a:r>
          </a:p>
          <a:p>
            <a:pPr lvl="1"/>
            <a:r>
              <a:rPr lang="en-US" sz="2600" dirty="0"/>
              <a:t>(Chinese)</a:t>
            </a:r>
          </a:p>
          <a:p>
            <a:r>
              <a:rPr lang="en-US" sz="3000" dirty="0"/>
              <a:t>Vast majority of the US arrivals were processed in New York City</a:t>
            </a:r>
          </a:p>
          <a:p>
            <a:pPr lvl="1"/>
            <a:r>
              <a:rPr lang="en-US" sz="2600" dirty="0"/>
              <a:t>Castle Garden established in 1855</a:t>
            </a:r>
          </a:p>
          <a:p>
            <a:endParaRPr lang="en-US" dirty="0"/>
          </a:p>
        </p:txBody>
      </p:sp>
      <p:sp>
        <p:nvSpPr>
          <p:cNvPr id="6" name="Title 1">
            <a:extLst>
              <a:ext uri="{FF2B5EF4-FFF2-40B4-BE49-F238E27FC236}">
                <a16:creationId xmlns:a16="http://schemas.microsoft.com/office/drawing/2014/main" id="{DC200D4D-E3B7-4254-A0D4-3D10C01BC52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15 Million people arrived during this period</a:t>
            </a:r>
          </a:p>
        </p:txBody>
      </p:sp>
    </p:spTree>
    <p:extLst>
      <p:ext uri="{BB962C8B-B14F-4D97-AF65-F5344CB8AC3E}">
        <p14:creationId xmlns:p14="http://schemas.microsoft.com/office/powerpoint/2010/main" val="3125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5E89-1CD7-403B-9761-280008307913}"/>
              </a:ext>
            </a:extLst>
          </p:cNvPr>
          <p:cNvSpPr>
            <a:spLocks noGrp="1"/>
          </p:cNvSpPr>
          <p:nvPr>
            <p:ph type="title"/>
          </p:nvPr>
        </p:nvSpPr>
        <p:spPr/>
        <p:txBody>
          <a:bodyPr/>
          <a:lstStyle/>
          <a:p>
            <a:r>
              <a:rPr lang="en-US" dirty="0"/>
              <a:t>1890 – 1920’s: The 3</a:t>
            </a:r>
            <a:r>
              <a:rPr lang="en-US" baseline="30000" dirty="0"/>
              <a:t>rd</a:t>
            </a:r>
            <a:r>
              <a:rPr lang="en-US" dirty="0"/>
              <a:t> Wave</a:t>
            </a:r>
          </a:p>
        </p:txBody>
      </p:sp>
      <p:sp>
        <p:nvSpPr>
          <p:cNvPr id="3" name="Content Placeholder 2">
            <a:extLst>
              <a:ext uri="{FF2B5EF4-FFF2-40B4-BE49-F238E27FC236}">
                <a16:creationId xmlns:a16="http://schemas.microsoft.com/office/drawing/2014/main" id="{5F274FDF-F229-4E92-AB0E-5937C239B3A5}"/>
              </a:ext>
            </a:extLst>
          </p:cNvPr>
          <p:cNvSpPr>
            <a:spLocks noGrp="1"/>
          </p:cNvSpPr>
          <p:nvPr>
            <p:ph idx="1"/>
          </p:nvPr>
        </p:nvSpPr>
        <p:spPr/>
        <p:txBody>
          <a:bodyPr/>
          <a:lstStyle/>
          <a:p>
            <a:r>
              <a:rPr lang="en-US" dirty="0"/>
              <a:t>Approximately 22.3 Million people</a:t>
            </a:r>
          </a:p>
          <a:p>
            <a:pPr lvl="1"/>
            <a:r>
              <a:rPr lang="en-US" dirty="0"/>
              <a:t>From Southern and Eastern Europe (Italy, Russia, Austro-Hungary)</a:t>
            </a:r>
          </a:p>
          <a:p>
            <a:r>
              <a:rPr lang="en-US" dirty="0"/>
              <a:t>75% came through New York</a:t>
            </a:r>
          </a:p>
          <a:p>
            <a:r>
              <a:rPr lang="en-US" dirty="0"/>
              <a:t>Emigration was severely restricted at the outset of WWI (1914)</a:t>
            </a:r>
          </a:p>
        </p:txBody>
      </p:sp>
    </p:spTree>
    <p:extLst>
      <p:ext uri="{BB962C8B-B14F-4D97-AF65-F5344CB8AC3E}">
        <p14:creationId xmlns:p14="http://schemas.microsoft.com/office/powerpoint/2010/main" val="125970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624F-7B83-4D02-8020-E0C49A1AAC0A}"/>
              </a:ext>
            </a:extLst>
          </p:cNvPr>
          <p:cNvSpPr>
            <a:spLocks noGrp="1"/>
          </p:cNvSpPr>
          <p:nvPr>
            <p:ph type="title"/>
          </p:nvPr>
        </p:nvSpPr>
        <p:spPr/>
        <p:txBody>
          <a:bodyPr/>
          <a:lstStyle/>
          <a:p>
            <a:r>
              <a:rPr lang="en-US" dirty="0">
                <a:solidFill>
                  <a:srgbClr val="0070C0"/>
                </a:solidFill>
              </a:rPr>
              <a:t>Regulations &amp; Records</a:t>
            </a:r>
          </a:p>
        </p:txBody>
      </p:sp>
    </p:spTree>
    <p:extLst>
      <p:ext uri="{BB962C8B-B14F-4D97-AF65-F5344CB8AC3E}">
        <p14:creationId xmlns:p14="http://schemas.microsoft.com/office/powerpoint/2010/main" val="260157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A999-CF8F-4F9B-9F8D-7ECD5CDB58F2}"/>
              </a:ext>
            </a:extLst>
          </p:cNvPr>
          <p:cNvSpPr>
            <a:spLocks noGrp="1"/>
          </p:cNvSpPr>
          <p:nvPr>
            <p:ph type="title"/>
          </p:nvPr>
        </p:nvSpPr>
        <p:spPr/>
        <p:txBody>
          <a:bodyPr/>
          <a:lstStyle/>
          <a:p>
            <a:r>
              <a:rPr lang="en-US" dirty="0"/>
              <a:t>Prior to </a:t>
            </a:r>
            <a:r>
              <a:rPr lang="en-US" b="1" dirty="0"/>
              <a:t>1820</a:t>
            </a:r>
          </a:p>
        </p:txBody>
      </p:sp>
      <p:sp>
        <p:nvSpPr>
          <p:cNvPr id="3" name="Content Placeholder 2">
            <a:extLst>
              <a:ext uri="{FF2B5EF4-FFF2-40B4-BE49-F238E27FC236}">
                <a16:creationId xmlns:a16="http://schemas.microsoft.com/office/drawing/2014/main" id="{8E2D0ABE-C1B1-417D-B097-ADD3B48906B3}"/>
              </a:ext>
            </a:extLst>
          </p:cNvPr>
          <p:cNvSpPr>
            <a:spLocks noGrp="1"/>
          </p:cNvSpPr>
          <p:nvPr>
            <p:ph idx="1"/>
          </p:nvPr>
        </p:nvSpPr>
        <p:spPr/>
        <p:txBody>
          <a:bodyPr/>
          <a:lstStyle/>
          <a:p>
            <a:r>
              <a:rPr lang="en-US" dirty="0"/>
              <a:t>No records or documentation were required for immigrants arriving by ship in the United States</a:t>
            </a:r>
          </a:p>
        </p:txBody>
      </p:sp>
    </p:spTree>
    <p:extLst>
      <p:ext uri="{BB962C8B-B14F-4D97-AF65-F5344CB8AC3E}">
        <p14:creationId xmlns:p14="http://schemas.microsoft.com/office/powerpoint/2010/main" val="255023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5C0199C-5B20-4460-BA7E-27E5A1200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72" y="0"/>
            <a:ext cx="6130056" cy="6858000"/>
          </a:xfrm>
          <a:prstGeom prst="rect">
            <a:avLst/>
          </a:prstGeom>
        </p:spPr>
      </p:pic>
      <p:cxnSp>
        <p:nvCxnSpPr>
          <p:cNvPr id="14" name="Straight Arrow Connector 13">
            <a:extLst>
              <a:ext uri="{FF2B5EF4-FFF2-40B4-BE49-F238E27FC236}">
                <a16:creationId xmlns:a16="http://schemas.microsoft.com/office/drawing/2014/main" id="{4DED43A9-6F10-4095-A7A8-BA9A4FFD159F}"/>
              </a:ext>
            </a:extLst>
          </p:cNvPr>
          <p:cNvCxnSpPr>
            <a:cxnSpLocks/>
          </p:cNvCxnSpPr>
          <p:nvPr/>
        </p:nvCxnSpPr>
        <p:spPr>
          <a:xfrm flipH="1" flipV="1">
            <a:off x="8861898" y="3930016"/>
            <a:ext cx="992221" cy="369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5AD1BB2-350B-439B-84CE-114B481E8697}"/>
              </a:ext>
            </a:extLst>
          </p:cNvPr>
          <p:cNvCxnSpPr>
            <a:cxnSpLocks/>
          </p:cNvCxnSpPr>
          <p:nvPr/>
        </p:nvCxnSpPr>
        <p:spPr>
          <a:xfrm flipH="1" flipV="1">
            <a:off x="8544108" y="4405460"/>
            <a:ext cx="967538" cy="2392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3BE708C-CED8-4667-B233-72B0926576F7}"/>
              </a:ext>
            </a:extLst>
          </p:cNvPr>
          <p:cNvCxnSpPr>
            <a:cxnSpLocks/>
          </p:cNvCxnSpPr>
          <p:nvPr/>
        </p:nvCxnSpPr>
        <p:spPr>
          <a:xfrm flipH="1" flipV="1">
            <a:off x="8450255" y="4975782"/>
            <a:ext cx="967538" cy="2392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9E63AC8-03D2-4477-80B4-88C0437281F5}"/>
              </a:ext>
            </a:extLst>
          </p:cNvPr>
          <p:cNvCxnSpPr>
            <a:cxnSpLocks/>
          </p:cNvCxnSpPr>
          <p:nvPr/>
        </p:nvCxnSpPr>
        <p:spPr>
          <a:xfrm flipH="1" flipV="1">
            <a:off x="8184101" y="5348532"/>
            <a:ext cx="811959" cy="4395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BD01B9E-D540-46FE-AD75-797DD1152C9E}"/>
              </a:ext>
            </a:extLst>
          </p:cNvPr>
          <p:cNvCxnSpPr>
            <a:cxnSpLocks/>
          </p:cNvCxnSpPr>
          <p:nvPr/>
        </p:nvCxnSpPr>
        <p:spPr>
          <a:xfrm flipH="1" flipV="1">
            <a:off x="7578203" y="5343426"/>
            <a:ext cx="605898" cy="8892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FF9CAEA-EEA4-4D3F-8B8D-BF843766C45C}"/>
              </a:ext>
            </a:extLst>
          </p:cNvPr>
          <p:cNvCxnSpPr>
            <a:cxnSpLocks/>
          </p:cNvCxnSpPr>
          <p:nvPr/>
        </p:nvCxnSpPr>
        <p:spPr>
          <a:xfrm flipH="1">
            <a:off x="8570068" y="1061820"/>
            <a:ext cx="1167319" cy="786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F48F0D4-690C-4431-B289-7489A1EAF98A}"/>
              </a:ext>
            </a:extLst>
          </p:cNvPr>
          <p:cNvCxnSpPr>
            <a:cxnSpLocks/>
          </p:cNvCxnSpPr>
          <p:nvPr/>
        </p:nvCxnSpPr>
        <p:spPr>
          <a:xfrm flipH="1">
            <a:off x="8996060" y="1817171"/>
            <a:ext cx="1169344" cy="625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BC745A1B-503A-4996-B640-22CA86D19AE2}"/>
              </a:ext>
            </a:extLst>
          </p:cNvPr>
          <p:cNvCxnSpPr>
            <a:cxnSpLocks/>
          </p:cNvCxnSpPr>
          <p:nvPr/>
        </p:nvCxnSpPr>
        <p:spPr>
          <a:xfrm flipH="1">
            <a:off x="9340880" y="2822431"/>
            <a:ext cx="1233086" cy="64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78FC3F1-55DC-4F7F-BF3C-4F2A5E0CFE35}"/>
              </a:ext>
            </a:extLst>
          </p:cNvPr>
          <p:cNvCxnSpPr>
            <a:cxnSpLocks/>
          </p:cNvCxnSpPr>
          <p:nvPr/>
        </p:nvCxnSpPr>
        <p:spPr>
          <a:xfrm flipH="1" flipV="1">
            <a:off x="8989247" y="3429000"/>
            <a:ext cx="1015911" cy="501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CD1B9F1-7003-4B97-89D9-AF1F0068BB92}"/>
              </a:ext>
            </a:extLst>
          </p:cNvPr>
          <p:cNvCxnSpPr>
            <a:cxnSpLocks/>
          </p:cNvCxnSpPr>
          <p:nvPr/>
        </p:nvCxnSpPr>
        <p:spPr>
          <a:xfrm flipH="1">
            <a:off x="8031466" y="379379"/>
            <a:ext cx="1129562" cy="682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2C72A2D-691D-488E-8228-AFDC9CFE0BA9}"/>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2" name="TextBox 1">
            <a:extLst>
              <a:ext uri="{FF2B5EF4-FFF2-40B4-BE49-F238E27FC236}">
                <a16:creationId xmlns:a16="http://schemas.microsoft.com/office/drawing/2014/main" id="{6EF38DFF-6DB2-40B2-8DAF-B484FF0ED8EE}"/>
              </a:ext>
            </a:extLst>
          </p:cNvPr>
          <p:cNvSpPr txBox="1"/>
          <p:nvPr/>
        </p:nvSpPr>
        <p:spPr>
          <a:xfrm>
            <a:off x="2753091" y="438966"/>
            <a:ext cx="760593" cy="446276"/>
          </a:xfrm>
          <a:prstGeom prst="rect">
            <a:avLst/>
          </a:prstGeom>
          <a:noFill/>
        </p:spPr>
        <p:txBody>
          <a:bodyPr wrap="none" rtlCol="0">
            <a:spAutoFit/>
          </a:bodyPr>
          <a:lstStyle/>
          <a:p>
            <a:r>
              <a:rPr lang="en-US" sz="2200" dirty="0"/>
              <a:t>Until</a:t>
            </a:r>
          </a:p>
        </p:txBody>
      </p:sp>
      <p:cxnSp>
        <p:nvCxnSpPr>
          <p:cNvPr id="15" name="Straight Arrow Connector 14">
            <a:extLst>
              <a:ext uri="{FF2B5EF4-FFF2-40B4-BE49-F238E27FC236}">
                <a16:creationId xmlns:a16="http://schemas.microsoft.com/office/drawing/2014/main" id="{54D028DD-68FE-45D6-A1BD-1DAFD987AB68}"/>
              </a:ext>
            </a:extLst>
          </p:cNvPr>
          <p:cNvCxnSpPr>
            <a:cxnSpLocks/>
          </p:cNvCxnSpPr>
          <p:nvPr/>
        </p:nvCxnSpPr>
        <p:spPr>
          <a:xfrm>
            <a:off x="7823867" y="2940279"/>
            <a:ext cx="1" cy="650542"/>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D52ACA1-1FB5-4393-9DA7-673103E6D79A}"/>
              </a:ext>
            </a:extLst>
          </p:cNvPr>
          <p:cNvCxnSpPr>
            <a:cxnSpLocks/>
          </p:cNvCxnSpPr>
          <p:nvPr/>
        </p:nvCxnSpPr>
        <p:spPr>
          <a:xfrm>
            <a:off x="8468205" y="2653923"/>
            <a:ext cx="1" cy="650542"/>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1455F2-FD62-429D-9A25-92562F15170F}"/>
              </a:ext>
            </a:extLst>
          </p:cNvPr>
          <p:cNvCxnSpPr>
            <a:cxnSpLocks/>
          </p:cNvCxnSpPr>
          <p:nvPr/>
        </p:nvCxnSpPr>
        <p:spPr>
          <a:xfrm>
            <a:off x="7168736" y="2653923"/>
            <a:ext cx="1" cy="650542"/>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B9289DE-8C8B-4300-9390-20D2E548E9A4}"/>
              </a:ext>
            </a:extLst>
          </p:cNvPr>
          <p:cNvCxnSpPr>
            <a:cxnSpLocks/>
          </p:cNvCxnSpPr>
          <p:nvPr/>
        </p:nvCxnSpPr>
        <p:spPr>
          <a:xfrm>
            <a:off x="6240231" y="3670409"/>
            <a:ext cx="802595" cy="208067"/>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B1D4D90F-5427-4FEA-A5E6-FF3F01EE7EF4}"/>
              </a:ext>
            </a:extLst>
          </p:cNvPr>
          <p:cNvCxnSpPr>
            <a:cxnSpLocks/>
          </p:cNvCxnSpPr>
          <p:nvPr/>
        </p:nvCxnSpPr>
        <p:spPr>
          <a:xfrm flipV="1">
            <a:off x="6275482" y="4263198"/>
            <a:ext cx="847792" cy="1613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6434636-855E-4DE7-80F8-2612D9ED6342}"/>
              </a:ext>
            </a:extLst>
          </p:cNvPr>
          <p:cNvCxnSpPr>
            <a:cxnSpLocks/>
          </p:cNvCxnSpPr>
          <p:nvPr/>
        </p:nvCxnSpPr>
        <p:spPr>
          <a:xfrm flipV="1">
            <a:off x="6217632" y="4615827"/>
            <a:ext cx="825194" cy="331118"/>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FDC2BA49-638B-4CE3-94DE-078BF78E91B4}"/>
              </a:ext>
            </a:extLst>
          </p:cNvPr>
          <p:cNvCxnSpPr>
            <a:cxnSpLocks/>
          </p:cNvCxnSpPr>
          <p:nvPr/>
        </p:nvCxnSpPr>
        <p:spPr>
          <a:xfrm>
            <a:off x="6275482" y="2940279"/>
            <a:ext cx="612522" cy="351345"/>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C46525A-8136-4829-8F61-20604F2D543B}"/>
              </a:ext>
            </a:extLst>
          </p:cNvPr>
          <p:cNvCxnSpPr>
            <a:cxnSpLocks/>
          </p:cNvCxnSpPr>
          <p:nvPr/>
        </p:nvCxnSpPr>
        <p:spPr>
          <a:xfrm flipH="1" flipV="1">
            <a:off x="7986885" y="3985010"/>
            <a:ext cx="1996101" cy="519726"/>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8F133085-A75D-4057-8BA0-5714E9823D27}"/>
              </a:ext>
            </a:extLst>
          </p:cNvPr>
          <p:cNvSpPr txBox="1"/>
          <p:nvPr/>
        </p:nvSpPr>
        <p:spPr>
          <a:xfrm>
            <a:off x="9982986" y="4273903"/>
            <a:ext cx="1721946" cy="461665"/>
          </a:xfrm>
          <a:prstGeom prst="rect">
            <a:avLst/>
          </a:prstGeom>
          <a:noFill/>
          <a:ln>
            <a:solidFill>
              <a:schemeClr val="dk1"/>
            </a:solidFill>
          </a:ln>
        </p:spPr>
        <p:txBody>
          <a:bodyPr wrap="none" rtlCol="0">
            <a:spAutoFit/>
          </a:bodyPr>
          <a:lstStyle/>
          <a:p>
            <a:r>
              <a:rPr lang="en-US" sz="2400" dirty="0"/>
              <a:t>Philadelphia</a:t>
            </a:r>
          </a:p>
        </p:txBody>
      </p:sp>
      <p:pic>
        <p:nvPicPr>
          <p:cNvPr id="11" name="Picture 10">
            <a:extLst>
              <a:ext uri="{FF2B5EF4-FFF2-40B4-BE49-F238E27FC236}">
                <a16:creationId xmlns:a16="http://schemas.microsoft.com/office/drawing/2014/main" id="{A327E1CC-89C2-43CA-8672-B9ED95F5F654}"/>
              </a:ext>
            </a:extLst>
          </p:cNvPr>
          <p:cNvPicPr>
            <a:picLocks noChangeAspect="1"/>
          </p:cNvPicPr>
          <p:nvPr/>
        </p:nvPicPr>
        <p:blipFill>
          <a:blip r:embed="rId4"/>
          <a:stretch>
            <a:fillRect/>
          </a:stretch>
        </p:blipFill>
        <p:spPr>
          <a:xfrm>
            <a:off x="3413021" y="475669"/>
            <a:ext cx="628650" cy="371475"/>
          </a:xfrm>
          <a:prstGeom prst="rect">
            <a:avLst/>
          </a:prstGeom>
        </p:spPr>
      </p:pic>
    </p:spTree>
    <p:extLst>
      <p:ext uri="{BB962C8B-B14F-4D97-AF65-F5344CB8AC3E}">
        <p14:creationId xmlns:p14="http://schemas.microsoft.com/office/powerpoint/2010/main" val="392044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DA7C-B066-400C-A60F-23D4274297EC}"/>
              </a:ext>
            </a:extLst>
          </p:cNvPr>
          <p:cNvSpPr>
            <a:spLocks noGrp="1"/>
          </p:cNvSpPr>
          <p:nvPr>
            <p:ph type="title"/>
          </p:nvPr>
        </p:nvSpPr>
        <p:spPr/>
        <p:txBody>
          <a:bodyPr/>
          <a:lstStyle/>
          <a:p>
            <a:r>
              <a:rPr lang="en-US" b="1" dirty="0"/>
              <a:t>The Steerage Act</a:t>
            </a:r>
            <a:r>
              <a:rPr lang="en-US" dirty="0"/>
              <a:t> of 1819</a:t>
            </a:r>
          </a:p>
        </p:txBody>
      </p:sp>
      <p:sp>
        <p:nvSpPr>
          <p:cNvPr id="3" name="Content Placeholder 2">
            <a:extLst>
              <a:ext uri="{FF2B5EF4-FFF2-40B4-BE49-F238E27FC236}">
                <a16:creationId xmlns:a16="http://schemas.microsoft.com/office/drawing/2014/main" id="{76A79D9F-D49C-45E7-B630-0273014866E3}"/>
              </a:ext>
            </a:extLst>
          </p:cNvPr>
          <p:cNvSpPr>
            <a:spLocks noGrp="1"/>
          </p:cNvSpPr>
          <p:nvPr>
            <p:ph idx="1"/>
          </p:nvPr>
        </p:nvSpPr>
        <p:spPr/>
        <p:txBody>
          <a:bodyPr>
            <a:normAutofit/>
          </a:bodyPr>
          <a:lstStyle/>
          <a:p>
            <a:r>
              <a:rPr lang="en-US" dirty="0"/>
              <a:t>a.k.a. the </a:t>
            </a:r>
            <a:r>
              <a:rPr lang="en-US" b="1" dirty="0"/>
              <a:t>Manifest of Immigrants Act</a:t>
            </a:r>
            <a:endParaRPr lang="en-US" dirty="0"/>
          </a:p>
          <a:p>
            <a:pPr lvl="1"/>
            <a:r>
              <a:rPr lang="en-US" dirty="0"/>
              <a:t>Intended to provide statistical information about immigrants</a:t>
            </a:r>
          </a:p>
          <a:p>
            <a:r>
              <a:rPr lang="en-US" dirty="0"/>
              <a:t>Took effect in 1820</a:t>
            </a:r>
          </a:p>
          <a:p>
            <a:r>
              <a:rPr lang="en-US" i="1" dirty="0"/>
              <a:t>Customs Passenger Lists </a:t>
            </a:r>
            <a:r>
              <a:rPr lang="en-US" dirty="0"/>
              <a:t>were submitted to U.S. Customs on arrival</a:t>
            </a:r>
          </a:p>
          <a:p>
            <a:pPr lvl="1"/>
            <a:r>
              <a:rPr lang="en-US" dirty="0"/>
              <a:t>Contained limited information about the passengers</a:t>
            </a:r>
          </a:p>
        </p:txBody>
      </p:sp>
    </p:spTree>
    <p:extLst>
      <p:ext uri="{BB962C8B-B14F-4D97-AF65-F5344CB8AC3E}">
        <p14:creationId xmlns:p14="http://schemas.microsoft.com/office/powerpoint/2010/main" val="38866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6DAF31-C158-48B0-B8E9-C32DD222F22E}"/>
              </a:ext>
            </a:extLst>
          </p:cNvPr>
          <p:cNvPicPr>
            <a:picLocks noChangeAspect="1"/>
          </p:cNvPicPr>
          <p:nvPr/>
        </p:nvPicPr>
        <p:blipFill>
          <a:blip r:embed="rId3"/>
          <a:stretch>
            <a:fillRect/>
          </a:stretch>
        </p:blipFill>
        <p:spPr>
          <a:xfrm>
            <a:off x="0" y="-1"/>
            <a:ext cx="12246407" cy="5527964"/>
          </a:xfrm>
          <a:prstGeom prst="rect">
            <a:avLst/>
          </a:prstGeom>
        </p:spPr>
      </p:pic>
      <p:sp>
        <p:nvSpPr>
          <p:cNvPr id="9" name="TextBox 8">
            <a:extLst>
              <a:ext uri="{FF2B5EF4-FFF2-40B4-BE49-F238E27FC236}">
                <a16:creationId xmlns:a16="http://schemas.microsoft.com/office/drawing/2014/main" id="{0A1E67ED-A6BD-49E4-9D52-9E6AD1C15FD8}"/>
              </a:ext>
            </a:extLst>
          </p:cNvPr>
          <p:cNvSpPr txBox="1"/>
          <p:nvPr/>
        </p:nvSpPr>
        <p:spPr>
          <a:xfrm>
            <a:off x="3798066" y="6047509"/>
            <a:ext cx="4595875" cy="584775"/>
          </a:xfrm>
          <a:prstGeom prst="rect">
            <a:avLst/>
          </a:prstGeom>
          <a:noFill/>
        </p:spPr>
        <p:txBody>
          <a:bodyPr wrap="none" rtlCol="0">
            <a:spAutoFit/>
          </a:bodyPr>
          <a:lstStyle/>
          <a:p>
            <a:pPr algn="ctr"/>
            <a:r>
              <a:rPr lang="en-US" sz="3200" dirty="0"/>
              <a:t>1820 United States Record</a:t>
            </a:r>
          </a:p>
        </p:txBody>
      </p:sp>
    </p:spTree>
    <p:extLst>
      <p:ext uri="{BB962C8B-B14F-4D97-AF65-F5344CB8AC3E}">
        <p14:creationId xmlns:p14="http://schemas.microsoft.com/office/powerpoint/2010/main" val="2322376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6A8D-30E3-4CAD-951D-C33A5DFBBB70}"/>
              </a:ext>
            </a:extLst>
          </p:cNvPr>
          <p:cNvSpPr>
            <a:spLocks noGrp="1"/>
          </p:cNvSpPr>
          <p:nvPr>
            <p:ph type="ctrTitle"/>
          </p:nvPr>
        </p:nvSpPr>
        <p:spPr/>
        <p:txBody>
          <a:bodyPr>
            <a:normAutofit fontScale="90000"/>
          </a:bodyPr>
          <a:lstStyle/>
          <a:p>
            <a:r>
              <a:rPr lang="en-US" dirty="0"/>
              <a:t>Why Finding Atlantic Shipping Records is Challenging</a:t>
            </a:r>
          </a:p>
        </p:txBody>
      </p:sp>
      <p:sp>
        <p:nvSpPr>
          <p:cNvPr id="3" name="Subtitle 2">
            <a:extLst>
              <a:ext uri="{FF2B5EF4-FFF2-40B4-BE49-F238E27FC236}">
                <a16:creationId xmlns:a16="http://schemas.microsoft.com/office/drawing/2014/main" id="{D148F187-78C5-40FC-8F4B-8C14046FE30B}"/>
              </a:ext>
            </a:extLst>
          </p:cNvPr>
          <p:cNvSpPr>
            <a:spLocks noGrp="1"/>
          </p:cNvSpPr>
          <p:nvPr>
            <p:ph type="subTitle" idx="1"/>
          </p:nvPr>
        </p:nvSpPr>
        <p:spPr/>
        <p:txBody>
          <a:bodyPr/>
          <a:lstStyle/>
          <a:p>
            <a:endParaRPr lang="en-US" dirty="0"/>
          </a:p>
          <a:p>
            <a:r>
              <a:rPr lang="en-US" dirty="0"/>
              <a:t>North American Atlantic Ship Records Prior to 1914</a:t>
            </a:r>
          </a:p>
        </p:txBody>
      </p:sp>
    </p:spTree>
    <p:extLst>
      <p:ext uri="{BB962C8B-B14F-4D97-AF65-F5344CB8AC3E}">
        <p14:creationId xmlns:p14="http://schemas.microsoft.com/office/powerpoint/2010/main" val="2237569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A338-4CFB-4396-926E-CC6CD3D82555}"/>
              </a:ext>
            </a:extLst>
          </p:cNvPr>
          <p:cNvSpPr>
            <a:spLocks noGrp="1"/>
          </p:cNvSpPr>
          <p:nvPr>
            <p:ph type="title"/>
          </p:nvPr>
        </p:nvSpPr>
        <p:spPr/>
        <p:txBody>
          <a:bodyPr/>
          <a:lstStyle/>
          <a:p>
            <a:r>
              <a:rPr lang="en-US" b="1" dirty="0"/>
              <a:t>The Steerage Act</a:t>
            </a:r>
            <a:r>
              <a:rPr lang="en-US" dirty="0"/>
              <a:t> of 1819</a:t>
            </a:r>
          </a:p>
        </p:txBody>
      </p:sp>
      <p:sp>
        <p:nvSpPr>
          <p:cNvPr id="3" name="Content Placeholder 2">
            <a:extLst>
              <a:ext uri="{FF2B5EF4-FFF2-40B4-BE49-F238E27FC236}">
                <a16:creationId xmlns:a16="http://schemas.microsoft.com/office/drawing/2014/main" id="{05D28A69-67A4-424A-9C1B-61E4155F846A}"/>
              </a:ext>
            </a:extLst>
          </p:cNvPr>
          <p:cNvSpPr>
            <a:spLocks noGrp="1"/>
          </p:cNvSpPr>
          <p:nvPr>
            <p:ph idx="1"/>
          </p:nvPr>
        </p:nvSpPr>
        <p:spPr/>
        <p:txBody>
          <a:bodyPr/>
          <a:lstStyle/>
          <a:p>
            <a:r>
              <a:rPr lang="en-US" dirty="0"/>
              <a:t>Only applied to ships arriving at United States ports</a:t>
            </a:r>
          </a:p>
          <a:p>
            <a:r>
              <a:rPr lang="en-US" dirty="0"/>
              <a:t>Canada did not (yet) have similar requirements</a:t>
            </a:r>
          </a:p>
        </p:txBody>
      </p:sp>
    </p:spTree>
    <p:extLst>
      <p:ext uri="{BB962C8B-B14F-4D97-AF65-F5344CB8AC3E}">
        <p14:creationId xmlns:p14="http://schemas.microsoft.com/office/powerpoint/2010/main" val="21466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map&#10;&#10;Description automatically generated">
            <a:extLst>
              <a:ext uri="{FF2B5EF4-FFF2-40B4-BE49-F238E27FC236}">
                <a16:creationId xmlns:a16="http://schemas.microsoft.com/office/drawing/2014/main" id="{E1AE090F-53DC-4293-ACF6-76262F4C2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72" y="0"/>
            <a:ext cx="6130056" cy="6858000"/>
          </a:xfrm>
          <a:prstGeom prst="rect">
            <a:avLst/>
          </a:prstGeom>
        </p:spPr>
      </p:pic>
      <p:cxnSp>
        <p:nvCxnSpPr>
          <p:cNvPr id="7" name="Straight Arrow Connector 6">
            <a:extLst>
              <a:ext uri="{FF2B5EF4-FFF2-40B4-BE49-F238E27FC236}">
                <a16:creationId xmlns:a16="http://schemas.microsoft.com/office/drawing/2014/main" id="{6AFA2F27-B2D3-4651-8768-B44740884F81}"/>
              </a:ext>
            </a:extLst>
          </p:cNvPr>
          <p:cNvCxnSpPr>
            <a:cxnSpLocks/>
          </p:cNvCxnSpPr>
          <p:nvPr/>
        </p:nvCxnSpPr>
        <p:spPr>
          <a:xfrm flipH="1">
            <a:off x="8570068" y="1061820"/>
            <a:ext cx="1167319" cy="786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F18C7FB-41F0-4503-A171-1EAD222D2547}"/>
              </a:ext>
            </a:extLst>
          </p:cNvPr>
          <p:cNvCxnSpPr>
            <a:cxnSpLocks/>
          </p:cNvCxnSpPr>
          <p:nvPr/>
        </p:nvCxnSpPr>
        <p:spPr>
          <a:xfrm flipH="1">
            <a:off x="8996060" y="1817171"/>
            <a:ext cx="1169344" cy="625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2DFCD71-8EE3-4C3C-903A-9FDCA2B54C64}"/>
              </a:ext>
            </a:extLst>
          </p:cNvPr>
          <p:cNvCxnSpPr>
            <a:cxnSpLocks/>
          </p:cNvCxnSpPr>
          <p:nvPr/>
        </p:nvCxnSpPr>
        <p:spPr>
          <a:xfrm flipH="1">
            <a:off x="9340880" y="2822431"/>
            <a:ext cx="1233086" cy="64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52AE6EE-F045-43C0-B109-88AC16C6865A}"/>
              </a:ext>
            </a:extLst>
          </p:cNvPr>
          <p:cNvCxnSpPr>
            <a:cxnSpLocks/>
          </p:cNvCxnSpPr>
          <p:nvPr/>
        </p:nvCxnSpPr>
        <p:spPr>
          <a:xfrm flipH="1" flipV="1">
            <a:off x="8989247" y="3429000"/>
            <a:ext cx="1015911" cy="501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Freeform: Shape 31">
            <a:extLst>
              <a:ext uri="{FF2B5EF4-FFF2-40B4-BE49-F238E27FC236}">
                <a16:creationId xmlns:a16="http://schemas.microsoft.com/office/drawing/2014/main" id="{BBA3758A-0F92-4BD6-9490-7C76F623CB8D}"/>
              </a:ext>
            </a:extLst>
          </p:cNvPr>
          <p:cNvSpPr/>
          <p:nvPr/>
        </p:nvSpPr>
        <p:spPr>
          <a:xfrm>
            <a:off x="6893560" y="3469640"/>
            <a:ext cx="1595120" cy="1863477"/>
          </a:xfrm>
          <a:custGeom>
            <a:avLst/>
            <a:gdLst>
              <a:gd name="connsiteX0" fmla="*/ 1595120 w 1595120"/>
              <a:gd name="connsiteY0" fmla="*/ 0 h 1863477"/>
              <a:gd name="connsiteX1" fmla="*/ 1468120 w 1595120"/>
              <a:gd name="connsiteY1" fmla="*/ 878840 h 1863477"/>
              <a:gd name="connsiteX2" fmla="*/ 1178560 w 1595120"/>
              <a:gd name="connsiteY2" fmla="*/ 1762760 h 1863477"/>
              <a:gd name="connsiteX3" fmla="*/ 797560 w 1595120"/>
              <a:gd name="connsiteY3" fmla="*/ 1803400 h 1863477"/>
              <a:gd name="connsiteX4" fmla="*/ 30480 w 1595120"/>
              <a:gd name="connsiteY4" fmla="*/ 1402080 h 1863477"/>
              <a:gd name="connsiteX5" fmla="*/ 30480 w 1595120"/>
              <a:gd name="connsiteY5" fmla="*/ 1402080 h 1863477"/>
              <a:gd name="connsiteX6" fmla="*/ 0 w 1595120"/>
              <a:gd name="connsiteY6" fmla="*/ 1381760 h 18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20" h="1863477">
                <a:moveTo>
                  <a:pt x="1595120" y="0"/>
                </a:moveTo>
                <a:cubicBezTo>
                  <a:pt x="1566333" y="292523"/>
                  <a:pt x="1537547" y="585047"/>
                  <a:pt x="1468120" y="878840"/>
                </a:cubicBezTo>
                <a:cubicBezTo>
                  <a:pt x="1398693" y="1172633"/>
                  <a:pt x="1290320" y="1608667"/>
                  <a:pt x="1178560" y="1762760"/>
                </a:cubicBezTo>
                <a:cubicBezTo>
                  <a:pt x="1066800" y="1916853"/>
                  <a:pt x="988907" y="1863513"/>
                  <a:pt x="797560" y="1803400"/>
                </a:cubicBezTo>
                <a:cubicBezTo>
                  <a:pt x="606213" y="1743287"/>
                  <a:pt x="30480" y="1402080"/>
                  <a:pt x="30480" y="1402080"/>
                </a:cubicBezTo>
                <a:lnTo>
                  <a:pt x="30480" y="1402080"/>
                </a:lnTo>
                <a:lnTo>
                  <a:pt x="0" y="1381760"/>
                </a:lnTo>
              </a:path>
            </a:pathLst>
          </a:custGeom>
          <a:ln w="254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BD3341E-EEEF-4291-9F77-7302BDFC8677}"/>
              </a:ext>
            </a:extLst>
          </p:cNvPr>
          <p:cNvCxnSpPr>
            <a:cxnSpLocks/>
          </p:cNvCxnSpPr>
          <p:nvPr/>
        </p:nvCxnSpPr>
        <p:spPr>
          <a:xfrm flipH="1">
            <a:off x="8031466" y="379379"/>
            <a:ext cx="1129562" cy="682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73EA3AB7-16B6-4BAA-B76A-3DA7E3FDC29C}"/>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26" name="Oval 25">
            <a:extLst>
              <a:ext uri="{FF2B5EF4-FFF2-40B4-BE49-F238E27FC236}">
                <a16:creationId xmlns:a16="http://schemas.microsoft.com/office/drawing/2014/main" id="{58EE6920-DA00-4E12-B8C9-F6FA4F70216E}"/>
              </a:ext>
            </a:extLst>
          </p:cNvPr>
          <p:cNvSpPr/>
          <p:nvPr/>
        </p:nvSpPr>
        <p:spPr>
          <a:xfrm>
            <a:off x="8107411" y="375599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079C07F-D805-4094-8732-D48D74B48DA3}"/>
              </a:ext>
            </a:extLst>
          </p:cNvPr>
          <p:cNvSpPr/>
          <p:nvPr/>
        </p:nvSpPr>
        <p:spPr>
          <a:xfrm>
            <a:off x="8005811" y="389061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B53CE3E-41F8-4234-9807-28ECC0025E4C}"/>
              </a:ext>
            </a:extLst>
          </p:cNvPr>
          <p:cNvSpPr/>
          <p:nvPr/>
        </p:nvSpPr>
        <p:spPr>
          <a:xfrm>
            <a:off x="8240721" y="356796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311F82D-367F-4FAB-BFFE-E0F75A8A7971}"/>
              </a:ext>
            </a:extLst>
          </p:cNvPr>
          <p:cNvSpPr/>
          <p:nvPr/>
        </p:nvSpPr>
        <p:spPr>
          <a:xfrm>
            <a:off x="7962956" y="397488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D654E68-4A13-4AAC-97FE-843A228D5329}"/>
              </a:ext>
            </a:extLst>
          </p:cNvPr>
          <p:cNvSpPr/>
          <p:nvPr/>
        </p:nvSpPr>
        <p:spPr>
          <a:xfrm>
            <a:off x="7168736" y="476736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2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A102-A571-4500-B2FA-E8A5A994FCC4}"/>
              </a:ext>
            </a:extLst>
          </p:cNvPr>
          <p:cNvSpPr>
            <a:spLocks noGrp="1"/>
          </p:cNvSpPr>
          <p:nvPr>
            <p:ph type="title"/>
          </p:nvPr>
        </p:nvSpPr>
        <p:spPr/>
        <p:txBody>
          <a:bodyPr/>
          <a:lstStyle/>
          <a:p>
            <a:r>
              <a:rPr lang="en-US" dirty="0"/>
              <a:t>Additional Laws, Regulations and Events</a:t>
            </a:r>
          </a:p>
        </p:txBody>
      </p:sp>
      <p:sp>
        <p:nvSpPr>
          <p:cNvPr id="3" name="Content Placeholder 2">
            <a:extLst>
              <a:ext uri="{FF2B5EF4-FFF2-40B4-BE49-F238E27FC236}">
                <a16:creationId xmlns:a16="http://schemas.microsoft.com/office/drawing/2014/main" id="{AB019286-FFE6-4F01-A4F4-E68C0A998EBE}"/>
              </a:ext>
            </a:extLst>
          </p:cNvPr>
          <p:cNvSpPr>
            <a:spLocks noGrp="1"/>
          </p:cNvSpPr>
          <p:nvPr>
            <p:ph idx="1"/>
          </p:nvPr>
        </p:nvSpPr>
        <p:spPr>
          <a:xfrm>
            <a:off x="838200" y="1825625"/>
            <a:ext cx="10515600" cy="4718050"/>
          </a:xfrm>
        </p:spPr>
        <p:txBody>
          <a:bodyPr>
            <a:normAutofit/>
          </a:bodyPr>
          <a:lstStyle/>
          <a:p>
            <a:r>
              <a:rPr lang="en-US" b="1" dirty="0"/>
              <a:t>1825: </a:t>
            </a:r>
          </a:p>
          <a:p>
            <a:pPr lvl="1"/>
            <a:r>
              <a:rPr lang="en-US" dirty="0"/>
              <a:t>Erie Canal opened (connecting the Hudson River to Lake Erie). </a:t>
            </a:r>
          </a:p>
          <a:p>
            <a:pPr lvl="1"/>
            <a:r>
              <a:rPr lang="en-US" dirty="0"/>
              <a:t>New York surpassed Philadelphia as the busiest US port of entry.</a:t>
            </a:r>
          </a:p>
          <a:p>
            <a:r>
              <a:rPr lang="en-US" b="1" dirty="0"/>
              <a:t>1849</a:t>
            </a:r>
            <a:r>
              <a:rPr lang="en-US" dirty="0"/>
              <a:t>: </a:t>
            </a:r>
          </a:p>
          <a:p>
            <a:pPr lvl="1"/>
            <a:r>
              <a:rPr lang="en-US" dirty="0"/>
              <a:t>Changes in British law made Canadian ports much more desirable for shipping companies</a:t>
            </a:r>
          </a:p>
          <a:p>
            <a:endParaRPr lang="en-US" dirty="0"/>
          </a:p>
        </p:txBody>
      </p:sp>
    </p:spTree>
    <p:extLst>
      <p:ext uri="{BB962C8B-B14F-4D97-AF65-F5344CB8AC3E}">
        <p14:creationId xmlns:p14="http://schemas.microsoft.com/office/powerpoint/2010/main" val="40010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A102-A571-4500-B2FA-E8A5A994FCC4}"/>
              </a:ext>
            </a:extLst>
          </p:cNvPr>
          <p:cNvSpPr>
            <a:spLocks noGrp="1"/>
          </p:cNvSpPr>
          <p:nvPr>
            <p:ph type="title"/>
          </p:nvPr>
        </p:nvSpPr>
        <p:spPr/>
        <p:txBody>
          <a:bodyPr/>
          <a:lstStyle/>
          <a:p>
            <a:r>
              <a:rPr lang="en-US" dirty="0"/>
              <a:t>Additional Laws, Regulations and Events</a:t>
            </a:r>
          </a:p>
        </p:txBody>
      </p:sp>
      <p:sp>
        <p:nvSpPr>
          <p:cNvPr id="3" name="Content Placeholder 2">
            <a:extLst>
              <a:ext uri="{FF2B5EF4-FFF2-40B4-BE49-F238E27FC236}">
                <a16:creationId xmlns:a16="http://schemas.microsoft.com/office/drawing/2014/main" id="{AB019286-FFE6-4F01-A4F4-E68C0A998EBE}"/>
              </a:ext>
            </a:extLst>
          </p:cNvPr>
          <p:cNvSpPr>
            <a:spLocks noGrp="1"/>
          </p:cNvSpPr>
          <p:nvPr>
            <p:ph idx="1"/>
          </p:nvPr>
        </p:nvSpPr>
        <p:spPr>
          <a:xfrm>
            <a:off x="838200" y="1825625"/>
            <a:ext cx="10515600" cy="4718050"/>
          </a:xfrm>
        </p:spPr>
        <p:txBody>
          <a:bodyPr>
            <a:normAutofit/>
          </a:bodyPr>
          <a:lstStyle/>
          <a:p>
            <a:r>
              <a:rPr lang="en-US" b="1" dirty="0"/>
              <a:t>1865</a:t>
            </a:r>
            <a:r>
              <a:rPr lang="en-US" dirty="0"/>
              <a:t>: Canada began documenting immigrants (similar to US records)</a:t>
            </a:r>
          </a:p>
          <a:p>
            <a:pPr lvl="1"/>
            <a:r>
              <a:rPr lang="en-US" dirty="0"/>
              <a:t>Canadian Ports of entry:</a:t>
            </a:r>
          </a:p>
          <a:p>
            <a:pPr lvl="2"/>
            <a:r>
              <a:rPr lang="en-US" dirty="0"/>
              <a:t>Quebec and Montreal (Summer when the St. Laurence River was ice-free)</a:t>
            </a:r>
          </a:p>
          <a:p>
            <a:pPr lvl="2"/>
            <a:r>
              <a:rPr lang="en-US" dirty="0"/>
              <a:t>St. John and Halifax (Winter)</a:t>
            </a:r>
          </a:p>
          <a:p>
            <a:pPr lvl="1"/>
            <a:r>
              <a:rPr lang="en-US" dirty="0"/>
              <a:t>Schedule A – Particulars Relative to the Vessel</a:t>
            </a:r>
          </a:p>
          <a:p>
            <a:pPr lvl="2"/>
            <a:r>
              <a:rPr lang="en-US" dirty="0"/>
              <a:t>Port of Embarkation (Departure)</a:t>
            </a:r>
          </a:p>
          <a:p>
            <a:pPr lvl="2"/>
            <a:r>
              <a:rPr lang="en-US" dirty="0"/>
              <a:t>Name</a:t>
            </a:r>
          </a:p>
          <a:p>
            <a:pPr lvl="2"/>
            <a:r>
              <a:rPr lang="en-US" dirty="0"/>
              <a:t>Age</a:t>
            </a:r>
          </a:p>
          <a:p>
            <a:pPr lvl="2"/>
            <a:r>
              <a:rPr lang="en-US" dirty="0"/>
              <a:t>Profession</a:t>
            </a:r>
          </a:p>
          <a:p>
            <a:pPr lvl="2"/>
            <a:r>
              <a:rPr lang="en-US" dirty="0"/>
              <a:t>County of Birth</a:t>
            </a:r>
          </a:p>
          <a:p>
            <a:pPr lvl="2"/>
            <a:r>
              <a:rPr lang="en-US" dirty="0"/>
              <a:t>Destination Port</a:t>
            </a:r>
          </a:p>
          <a:p>
            <a:pPr lvl="2"/>
            <a:endParaRPr lang="en-US" dirty="0"/>
          </a:p>
          <a:p>
            <a:pPr lvl="2"/>
            <a:endParaRPr lang="en-US" dirty="0"/>
          </a:p>
          <a:p>
            <a:endParaRPr lang="en-US" dirty="0"/>
          </a:p>
        </p:txBody>
      </p:sp>
    </p:spTree>
    <p:extLst>
      <p:ext uri="{BB962C8B-B14F-4D97-AF65-F5344CB8AC3E}">
        <p14:creationId xmlns:p14="http://schemas.microsoft.com/office/powerpoint/2010/main" val="41798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6C45CB-9DFF-4AD8-97BD-0A177341C32B}"/>
              </a:ext>
            </a:extLst>
          </p:cNvPr>
          <p:cNvSpPr txBox="1"/>
          <p:nvPr/>
        </p:nvSpPr>
        <p:spPr>
          <a:xfrm>
            <a:off x="4137098" y="6047509"/>
            <a:ext cx="3917804" cy="584775"/>
          </a:xfrm>
          <a:prstGeom prst="rect">
            <a:avLst/>
          </a:prstGeom>
          <a:noFill/>
        </p:spPr>
        <p:txBody>
          <a:bodyPr wrap="none" rtlCol="0">
            <a:spAutoFit/>
          </a:bodyPr>
          <a:lstStyle/>
          <a:p>
            <a:pPr algn="ctr"/>
            <a:r>
              <a:rPr lang="en-US" sz="3200" dirty="0"/>
              <a:t>1865 Canadian Record</a:t>
            </a:r>
          </a:p>
        </p:txBody>
      </p:sp>
      <p:pic>
        <p:nvPicPr>
          <p:cNvPr id="6" name="Picture 5">
            <a:extLst>
              <a:ext uri="{FF2B5EF4-FFF2-40B4-BE49-F238E27FC236}">
                <a16:creationId xmlns:a16="http://schemas.microsoft.com/office/drawing/2014/main" id="{FFF9A10C-46D0-49CA-8AD1-A5BF3B9F001D}"/>
              </a:ext>
            </a:extLst>
          </p:cNvPr>
          <p:cNvPicPr>
            <a:picLocks noChangeAspect="1"/>
          </p:cNvPicPr>
          <p:nvPr/>
        </p:nvPicPr>
        <p:blipFill>
          <a:blip r:embed="rId2"/>
          <a:stretch>
            <a:fillRect/>
          </a:stretch>
        </p:blipFill>
        <p:spPr>
          <a:xfrm>
            <a:off x="0" y="431831"/>
            <a:ext cx="12192000" cy="4207099"/>
          </a:xfrm>
          <a:prstGeom prst="rect">
            <a:avLst/>
          </a:prstGeom>
        </p:spPr>
      </p:pic>
    </p:spTree>
    <p:extLst>
      <p:ext uri="{BB962C8B-B14F-4D97-AF65-F5344CB8AC3E}">
        <p14:creationId xmlns:p14="http://schemas.microsoft.com/office/powerpoint/2010/main" val="167558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003ED887-7AF6-4F7A-8EEB-67047D470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72" y="0"/>
            <a:ext cx="6130056" cy="6858000"/>
          </a:xfrm>
          <a:prstGeom prst="rect">
            <a:avLst/>
          </a:prstGeom>
        </p:spPr>
      </p:pic>
      <p:sp>
        <p:nvSpPr>
          <p:cNvPr id="32" name="Freeform: Shape 31">
            <a:extLst>
              <a:ext uri="{FF2B5EF4-FFF2-40B4-BE49-F238E27FC236}">
                <a16:creationId xmlns:a16="http://schemas.microsoft.com/office/drawing/2014/main" id="{BBA3758A-0F92-4BD6-9490-7C76F623CB8D}"/>
              </a:ext>
            </a:extLst>
          </p:cNvPr>
          <p:cNvSpPr/>
          <p:nvPr/>
        </p:nvSpPr>
        <p:spPr>
          <a:xfrm>
            <a:off x="6893560" y="3469640"/>
            <a:ext cx="1595120" cy="1863477"/>
          </a:xfrm>
          <a:custGeom>
            <a:avLst/>
            <a:gdLst>
              <a:gd name="connsiteX0" fmla="*/ 1595120 w 1595120"/>
              <a:gd name="connsiteY0" fmla="*/ 0 h 1863477"/>
              <a:gd name="connsiteX1" fmla="*/ 1468120 w 1595120"/>
              <a:gd name="connsiteY1" fmla="*/ 878840 h 1863477"/>
              <a:gd name="connsiteX2" fmla="*/ 1178560 w 1595120"/>
              <a:gd name="connsiteY2" fmla="*/ 1762760 h 1863477"/>
              <a:gd name="connsiteX3" fmla="*/ 797560 w 1595120"/>
              <a:gd name="connsiteY3" fmla="*/ 1803400 h 1863477"/>
              <a:gd name="connsiteX4" fmla="*/ 30480 w 1595120"/>
              <a:gd name="connsiteY4" fmla="*/ 1402080 h 1863477"/>
              <a:gd name="connsiteX5" fmla="*/ 30480 w 1595120"/>
              <a:gd name="connsiteY5" fmla="*/ 1402080 h 1863477"/>
              <a:gd name="connsiteX6" fmla="*/ 0 w 1595120"/>
              <a:gd name="connsiteY6" fmla="*/ 1381760 h 18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20" h="1863477">
                <a:moveTo>
                  <a:pt x="1595120" y="0"/>
                </a:moveTo>
                <a:cubicBezTo>
                  <a:pt x="1566333" y="292523"/>
                  <a:pt x="1537547" y="585047"/>
                  <a:pt x="1468120" y="878840"/>
                </a:cubicBezTo>
                <a:cubicBezTo>
                  <a:pt x="1398693" y="1172633"/>
                  <a:pt x="1290320" y="1608667"/>
                  <a:pt x="1178560" y="1762760"/>
                </a:cubicBezTo>
                <a:cubicBezTo>
                  <a:pt x="1066800" y="1916853"/>
                  <a:pt x="988907" y="1863513"/>
                  <a:pt x="797560" y="1803400"/>
                </a:cubicBezTo>
                <a:cubicBezTo>
                  <a:pt x="606213" y="1743287"/>
                  <a:pt x="30480" y="1402080"/>
                  <a:pt x="30480" y="1402080"/>
                </a:cubicBezTo>
                <a:lnTo>
                  <a:pt x="30480" y="1402080"/>
                </a:lnTo>
                <a:lnTo>
                  <a:pt x="0" y="1381760"/>
                </a:lnTo>
              </a:path>
            </a:pathLst>
          </a:custGeom>
          <a:ln w="254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 name="Freeform: Shape 1">
            <a:extLst>
              <a:ext uri="{FF2B5EF4-FFF2-40B4-BE49-F238E27FC236}">
                <a16:creationId xmlns:a16="http://schemas.microsoft.com/office/drawing/2014/main" id="{11D7DFF8-366D-4398-ABA4-171DE442FE2C}"/>
              </a:ext>
            </a:extLst>
          </p:cNvPr>
          <p:cNvSpPr/>
          <p:nvPr/>
        </p:nvSpPr>
        <p:spPr>
          <a:xfrm>
            <a:off x="7545295" y="10160"/>
            <a:ext cx="1756308" cy="3580661"/>
          </a:xfrm>
          <a:custGeom>
            <a:avLst/>
            <a:gdLst>
              <a:gd name="connsiteX0" fmla="*/ 968785 w 1756308"/>
              <a:gd name="connsiteY0" fmla="*/ 3505200 h 3580661"/>
              <a:gd name="connsiteX1" fmla="*/ 1293905 w 1756308"/>
              <a:gd name="connsiteY1" fmla="*/ 3556000 h 3580661"/>
              <a:gd name="connsiteX2" fmla="*/ 1619025 w 1756308"/>
              <a:gd name="connsiteY2" fmla="*/ 3159760 h 3580661"/>
              <a:gd name="connsiteX3" fmla="*/ 1639345 w 1756308"/>
              <a:gd name="connsiteY3" fmla="*/ 2692400 h 3580661"/>
              <a:gd name="connsiteX4" fmla="*/ 145825 w 1756308"/>
              <a:gd name="connsiteY4" fmla="*/ 822960 h 3580661"/>
              <a:gd name="connsiteX5" fmla="*/ 54385 w 1756308"/>
              <a:gd name="connsiteY5" fmla="*/ 568960 h 3580661"/>
              <a:gd name="connsiteX6" fmla="*/ 125505 w 1756308"/>
              <a:gd name="connsiteY6" fmla="*/ 325120 h 3580661"/>
              <a:gd name="connsiteX7" fmla="*/ 196625 w 1756308"/>
              <a:gd name="connsiteY7" fmla="*/ 60960 h 3580661"/>
              <a:gd name="connsiteX8" fmla="*/ 186465 w 1756308"/>
              <a:gd name="connsiteY8" fmla="*/ 0 h 358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308" h="3580661">
                <a:moveTo>
                  <a:pt x="968785" y="3505200"/>
                </a:moveTo>
                <a:cubicBezTo>
                  <a:pt x="1077158" y="3559386"/>
                  <a:pt x="1185532" y="3613573"/>
                  <a:pt x="1293905" y="3556000"/>
                </a:cubicBezTo>
                <a:cubicBezTo>
                  <a:pt x="1402278" y="3498427"/>
                  <a:pt x="1561452" y="3303693"/>
                  <a:pt x="1619025" y="3159760"/>
                </a:cubicBezTo>
                <a:cubicBezTo>
                  <a:pt x="1676598" y="3015827"/>
                  <a:pt x="1884878" y="3081867"/>
                  <a:pt x="1639345" y="2692400"/>
                </a:cubicBezTo>
                <a:cubicBezTo>
                  <a:pt x="1393812" y="2302933"/>
                  <a:pt x="409985" y="1176867"/>
                  <a:pt x="145825" y="822960"/>
                </a:cubicBezTo>
                <a:cubicBezTo>
                  <a:pt x="-118335" y="469053"/>
                  <a:pt x="57772" y="651933"/>
                  <a:pt x="54385" y="568960"/>
                </a:cubicBezTo>
                <a:cubicBezTo>
                  <a:pt x="50998" y="485987"/>
                  <a:pt x="101798" y="409787"/>
                  <a:pt x="125505" y="325120"/>
                </a:cubicBezTo>
                <a:cubicBezTo>
                  <a:pt x="149212" y="240453"/>
                  <a:pt x="186465" y="115147"/>
                  <a:pt x="196625" y="60960"/>
                </a:cubicBezTo>
                <a:cubicBezTo>
                  <a:pt x="206785" y="6773"/>
                  <a:pt x="196625" y="3386"/>
                  <a:pt x="186465" y="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B0403E9-1585-4FBF-B33D-6F7809E5750F}"/>
              </a:ext>
            </a:extLst>
          </p:cNvPr>
          <p:cNvSpPr/>
          <p:nvPr/>
        </p:nvSpPr>
        <p:spPr>
          <a:xfrm>
            <a:off x="6649720" y="4861560"/>
            <a:ext cx="248920" cy="284480"/>
          </a:xfrm>
          <a:custGeom>
            <a:avLst/>
            <a:gdLst>
              <a:gd name="connsiteX0" fmla="*/ 248920 w 248920"/>
              <a:gd name="connsiteY0" fmla="*/ 0 h 284480"/>
              <a:gd name="connsiteX1" fmla="*/ 91440 w 248920"/>
              <a:gd name="connsiteY1" fmla="*/ 142240 h 284480"/>
              <a:gd name="connsiteX2" fmla="*/ 66040 w 248920"/>
              <a:gd name="connsiteY2" fmla="*/ 248920 h 284480"/>
              <a:gd name="connsiteX3" fmla="*/ 0 w 248920"/>
              <a:gd name="connsiteY3" fmla="*/ 284480 h 284480"/>
            </a:gdLst>
            <a:ahLst/>
            <a:cxnLst>
              <a:cxn ang="0">
                <a:pos x="connsiteX0" y="connsiteY0"/>
              </a:cxn>
              <a:cxn ang="0">
                <a:pos x="connsiteX1" y="connsiteY1"/>
              </a:cxn>
              <a:cxn ang="0">
                <a:pos x="connsiteX2" y="connsiteY2"/>
              </a:cxn>
              <a:cxn ang="0">
                <a:pos x="connsiteX3" y="connsiteY3"/>
              </a:cxn>
            </a:cxnLst>
            <a:rect l="l" t="t" r="r" b="b"/>
            <a:pathLst>
              <a:path w="248920" h="284480">
                <a:moveTo>
                  <a:pt x="248920" y="0"/>
                </a:moveTo>
                <a:cubicBezTo>
                  <a:pt x="185420" y="50376"/>
                  <a:pt x="121920" y="100753"/>
                  <a:pt x="91440" y="142240"/>
                </a:cubicBezTo>
                <a:cubicBezTo>
                  <a:pt x="60960" y="183727"/>
                  <a:pt x="81280" y="225213"/>
                  <a:pt x="66040" y="248920"/>
                </a:cubicBezTo>
                <a:cubicBezTo>
                  <a:pt x="50800" y="272627"/>
                  <a:pt x="25400" y="278553"/>
                  <a:pt x="0" y="28448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63E8D63-755B-49F4-81DA-835F4411C6BD}"/>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25" name="Oval 24">
            <a:extLst>
              <a:ext uri="{FF2B5EF4-FFF2-40B4-BE49-F238E27FC236}">
                <a16:creationId xmlns:a16="http://schemas.microsoft.com/office/drawing/2014/main" id="{A7A2EF2F-255B-45CC-82B5-4B5CD17DF831}"/>
              </a:ext>
            </a:extLst>
          </p:cNvPr>
          <p:cNvSpPr/>
          <p:nvPr/>
        </p:nvSpPr>
        <p:spPr>
          <a:xfrm>
            <a:off x="8107411" y="375599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9AB6E68-CD48-467E-8D9F-3C13BC25AFD2}"/>
              </a:ext>
            </a:extLst>
          </p:cNvPr>
          <p:cNvSpPr/>
          <p:nvPr/>
        </p:nvSpPr>
        <p:spPr>
          <a:xfrm>
            <a:off x="8005811" y="389061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619F05D-6813-4CB8-88F3-4A77B2F97A10}"/>
              </a:ext>
            </a:extLst>
          </p:cNvPr>
          <p:cNvSpPr/>
          <p:nvPr/>
        </p:nvSpPr>
        <p:spPr>
          <a:xfrm>
            <a:off x="8240721" y="356796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8DDE86B-68E7-4B62-8BC6-5D79186A62B5}"/>
              </a:ext>
            </a:extLst>
          </p:cNvPr>
          <p:cNvSpPr/>
          <p:nvPr/>
        </p:nvSpPr>
        <p:spPr>
          <a:xfrm>
            <a:off x="7962956" y="397488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32F5B5-8FE4-492B-A865-658292499243}"/>
              </a:ext>
            </a:extLst>
          </p:cNvPr>
          <p:cNvSpPr/>
          <p:nvPr/>
        </p:nvSpPr>
        <p:spPr>
          <a:xfrm>
            <a:off x="7168736" y="476736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BC179C4-D25C-412C-9C21-CA248D1C7CCC}"/>
              </a:ext>
            </a:extLst>
          </p:cNvPr>
          <p:cNvSpPr/>
          <p:nvPr/>
        </p:nvSpPr>
        <p:spPr>
          <a:xfrm>
            <a:off x="8133898" y="327758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453A11-69D0-4F1A-BF33-39B8DBC8E84C}"/>
              </a:ext>
            </a:extLst>
          </p:cNvPr>
          <p:cNvSpPr/>
          <p:nvPr/>
        </p:nvSpPr>
        <p:spPr>
          <a:xfrm>
            <a:off x="8292982" y="305949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D7FDBB2-3008-4BAE-B0E9-F57C7F0D0E59}"/>
              </a:ext>
            </a:extLst>
          </p:cNvPr>
          <p:cNvSpPr/>
          <p:nvPr/>
        </p:nvSpPr>
        <p:spPr>
          <a:xfrm>
            <a:off x="8489647" y="328035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39CB575-9164-430F-B439-81664BB6AD59}"/>
              </a:ext>
            </a:extLst>
          </p:cNvPr>
          <p:cNvSpPr/>
          <p:nvPr/>
        </p:nvSpPr>
        <p:spPr>
          <a:xfrm>
            <a:off x="8588501" y="335991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C60597-F827-23FD-7631-C6CD506015CA}"/>
              </a:ext>
            </a:extLst>
          </p:cNvPr>
          <p:cNvSpPr txBox="1"/>
          <p:nvPr/>
        </p:nvSpPr>
        <p:spPr>
          <a:xfrm>
            <a:off x="8501417" y="4283389"/>
            <a:ext cx="995785" cy="369332"/>
          </a:xfrm>
          <a:prstGeom prst="rect">
            <a:avLst/>
          </a:prstGeom>
          <a:noFill/>
        </p:spPr>
        <p:txBody>
          <a:bodyPr wrap="none" rtlCol="0">
            <a:spAutoFit/>
          </a:bodyPr>
          <a:lstStyle/>
          <a:p>
            <a:r>
              <a:rPr lang="en-US" dirty="0"/>
              <a:t>US Rules</a:t>
            </a:r>
          </a:p>
        </p:txBody>
      </p:sp>
      <p:sp>
        <p:nvSpPr>
          <p:cNvPr id="4" name="TextBox 3">
            <a:extLst>
              <a:ext uri="{FF2B5EF4-FFF2-40B4-BE49-F238E27FC236}">
                <a16:creationId xmlns:a16="http://schemas.microsoft.com/office/drawing/2014/main" id="{8B41EEA2-875F-5029-7BE0-5708E8840966}"/>
              </a:ext>
            </a:extLst>
          </p:cNvPr>
          <p:cNvSpPr txBox="1"/>
          <p:nvPr/>
        </p:nvSpPr>
        <p:spPr>
          <a:xfrm>
            <a:off x="9381916" y="2744486"/>
            <a:ext cx="1620957" cy="369332"/>
          </a:xfrm>
          <a:prstGeom prst="rect">
            <a:avLst/>
          </a:prstGeom>
          <a:noFill/>
        </p:spPr>
        <p:txBody>
          <a:bodyPr wrap="none" rtlCol="0">
            <a:spAutoFit/>
          </a:bodyPr>
          <a:lstStyle/>
          <a:p>
            <a:r>
              <a:rPr lang="en-US" dirty="0">
                <a:solidFill>
                  <a:srgbClr val="0070C0"/>
                </a:solidFill>
              </a:rPr>
              <a:t>Canadian Rules</a:t>
            </a:r>
          </a:p>
        </p:txBody>
      </p:sp>
    </p:spTree>
    <p:extLst>
      <p:ext uri="{BB962C8B-B14F-4D97-AF65-F5344CB8AC3E}">
        <p14:creationId xmlns:p14="http://schemas.microsoft.com/office/powerpoint/2010/main" val="64282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07D2-165B-8425-05AB-B6BF073210F9}"/>
              </a:ext>
            </a:extLst>
          </p:cNvPr>
          <p:cNvSpPr>
            <a:spLocks noGrp="1"/>
          </p:cNvSpPr>
          <p:nvPr>
            <p:ph type="title"/>
          </p:nvPr>
        </p:nvSpPr>
        <p:spPr/>
        <p:txBody>
          <a:bodyPr/>
          <a:lstStyle/>
          <a:p>
            <a:r>
              <a:rPr lang="en-US" dirty="0"/>
              <a:t>Additional Laws, Regulations and Events</a:t>
            </a:r>
          </a:p>
        </p:txBody>
      </p:sp>
      <p:sp>
        <p:nvSpPr>
          <p:cNvPr id="3" name="Content Placeholder 2">
            <a:extLst>
              <a:ext uri="{FF2B5EF4-FFF2-40B4-BE49-F238E27FC236}">
                <a16:creationId xmlns:a16="http://schemas.microsoft.com/office/drawing/2014/main" id="{4885E449-878D-09B5-A8BF-DEFADD299DC5}"/>
              </a:ext>
            </a:extLst>
          </p:cNvPr>
          <p:cNvSpPr>
            <a:spLocks noGrp="1"/>
          </p:cNvSpPr>
          <p:nvPr>
            <p:ph idx="1"/>
          </p:nvPr>
        </p:nvSpPr>
        <p:spPr/>
        <p:txBody>
          <a:bodyPr/>
          <a:lstStyle/>
          <a:p>
            <a:r>
              <a:rPr lang="en-US" dirty="0"/>
              <a:t>1890’s – Control of immigration was passed to the Immigration and Naturalization Service (INS).</a:t>
            </a:r>
          </a:p>
          <a:p>
            <a:r>
              <a:rPr lang="en-US" dirty="0"/>
              <a:t>Immigration Manifest Forms were required beginning in 1891.</a:t>
            </a:r>
          </a:p>
          <a:p>
            <a:r>
              <a:rPr lang="en-US" dirty="0"/>
              <a:t>Contained substantial information about passengers</a:t>
            </a:r>
          </a:p>
        </p:txBody>
      </p:sp>
    </p:spTree>
    <p:extLst>
      <p:ext uri="{BB962C8B-B14F-4D97-AF65-F5344CB8AC3E}">
        <p14:creationId xmlns:p14="http://schemas.microsoft.com/office/powerpoint/2010/main" val="157845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A102-A571-4500-B2FA-E8A5A994FCC4}"/>
              </a:ext>
            </a:extLst>
          </p:cNvPr>
          <p:cNvSpPr>
            <a:spLocks noGrp="1"/>
          </p:cNvSpPr>
          <p:nvPr>
            <p:ph type="title"/>
          </p:nvPr>
        </p:nvSpPr>
        <p:spPr/>
        <p:txBody>
          <a:bodyPr/>
          <a:lstStyle/>
          <a:p>
            <a:r>
              <a:rPr lang="en-US" dirty="0"/>
              <a:t>Additional Laws, Regulations and Events</a:t>
            </a:r>
          </a:p>
        </p:txBody>
      </p:sp>
      <p:sp>
        <p:nvSpPr>
          <p:cNvPr id="3" name="Content Placeholder 2">
            <a:extLst>
              <a:ext uri="{FF2B5EF4-FFF2-40B4-BE49-F238E27FC236}">
                <a16:creationId xmlns:a16="http://schemas.microsoft.com/office/drawing/2014/main" id="{AB019286-FFE6-4F01-A4F4-E68C0A998EBE}"/>
              </a:ext>
            </a:extLst>
          </p:cNvPr>
          <p:cNvSpPr>
            <a:spLocks noGrp="1"/>
          </p:cNvSpPr>
          <p:nvPr>
            <p:ph idx="1"/>
          </p:nvPr>
        </p:nvSpPr>
        <p:spPr/>
        <p:txBody>
          <a:bodyPr>
            <a:normAutofit/>
          </a:bodyPr>
          <a:lstStyle/>
          <a:p>
            <a:r>
              <a:rPr lang="en-US" b="1" dirty="0"/>
              <a:t>1891</a:t>
            </a:r>
            <a:r>
              <a:rPr lang="en-US" dirty="0"/>
              <a:t>: Inspection and deportation of emigrants begins in the US</a:t>
            </a:r>
          </a:p>
          <a:p>
            <a:pPr lvl="1"/>
            <a:r>
              <a:rPr lang="en-US" dirty="0"/>
              <a:t>The 1</a:t>
            </a:r>
            <a:r>
              <a:rPr lang="en-US" baseline="30000" dirty="0"/>
              <a:t>st</a:t>
            </a:r>
            <a:r>
              <a:rPr lang="en-US" dirty="0"/>
              <a:t> Immigration Inspection Station established at the US – Canadian border</a:t>
            </a:r>
          </a:p>
          <a:p>
            <a:r>
              <a:rPr lang="en-US" b="1" dirty="0"/>
              <a:t>1892:</a:t>
            </a:r>
            <a:r>
              <a:rPr lang="en-US" dirty="0"/>
              <a:t> Ellis Island opened</a:t>
            </a:r>
          </a:p>
          <a:p>
            <a:r>
              <a:rPr lang="en-US" b="1" dirty="0"/>
              <a:t>1893</a:t>
            </a:r>
            <a:r>
              <a:rPr lang="en-US" dirty="0"/>
              <a:t>: Immigration Manifest Forms were standardized</a:t>
            </a:r>
          </a:p>
          <a:p>
            <a:pPr lvl="2"/>
            <a:r>
              <a:rPr lang="en-US" dirty="0"/>
              <a:t>Additional information was required (5 -&gt; 21 columns)</a:t>
            </a:r>
          </a:p>
          <a:p>
            <a:pPr lvl="2"/>
            <a:r>
              <a:rPr lang="en-US" b="1" dirty="0"/>
              <a:t>1903</a:t>
            </a:r>
            <a:r>
              <a:rPr lang="en-US" dirty="0"/>
              <a:t> – Race was added</a:t>
            </a:r>
          </a:p>
          <a:p>
            <a:pPr lvl="2"/>
            <a:r>
              <a:rPr lang="en-US" b="1" dirty="0"/>
              <a:t>1906</a:t>
            </a:r>
            <a:r>
              <a:rPr lang="en-US" dirty="0"/>
              <a:t> – Six more items were added (personal description, place of birth)</a:t>
            </a:r>
          </a:p>
          <a:p>
            <a:pPr lvl="2"/>
            <a:r>
              <a:rPr lang="en-US" b="1" dirty="0"/>
              <a:t>1907</a:t>
            </a:r>
            <a:r>
              <a:rPr lang="en-US" dirty="0"/>
              <a:t> – Name and address of nearest living relative was added</a:t>
            </a:r>
          </a:p>
          <a:p>
            <a:pPr lvl="2"/>
            <a:endParaRPr lang="en-US" dirty="0"/>
          </a:p>
        </p:txBody>
      </p:sp>
    </p:spTree>
    <p:extLst>
      <p:ext uri="{BB962C8B-B14F-4D97-AF65-F5344CB8AC3E}">
        <p14:creationId xmlns:p14="http://schemas.microsoft.com/office/powerpoint/2010/main" val="41667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0DF3-7DC6-42C8-B961-20126273E968}"/>
              </a:ext>
            </a:extLst>
          </p:cNvPr>
          <p:cNvSpPr>
            <a:spLocks noGrp="1"/>
          </p:cNvSpPr>
          <p:nvPr>
            <p:ph type="title"/>
          </p:nvPr>
        </p:nvSpPr>
        <p:spPr/>
        <p:txBody>
          <a:bodyPr/>
          <a:lstStyle/>
          <a:p>
            <a:r>
              <a:rPr lang="en-US" dirty="0"/>
              <a:t>US Compliance for Canadian Ports of Entry </a:t>
            </a:r>
          </a:p>
        </p:txBody>
      </p:sp>
      <p:sp>
        <p:nvSpPr>
          <p:cNvPr id="3" name="Content Placeholder 2">
            <a:extLst>
              <a:ext uri="{FF2B5EF4-FFF2-40B4-BE49-F238E27FC236}">
                <a16:creationId xmlns:a16="http://schemas.microsoft.com/office/drawing/2014/main" id="{FB167D5C-34C1-49A8-AA42-43330A7BE6A0}"/>
              </a:ext>
            </a:extLst>
          </p:cNvPr>
          <p:cNvSpPr>
            <a:spLocks noGrp="1"/>
          </p:cNvSpPr>
          <p:nvPr>
            <p:ph idx="1"/>
          </p:nvPr>
        </p:nvSpPr>
        <p:spPr/>
        <p:txBody>
          <a:bodyPr/>
          <a:lstStyle/>
          <a:p>
            <a:r>
              <a:rPr lang="en-US" b="1" dirty="0"/>
              <a:t>1895:</a:t>
            </a:r>
          </a:p>
          <a:p>
            <a:pPr lvl="1"/>
            <a:r>
              <a:rPr lang="en-US" dirty="0"/>
              <a:t>US laws and rules were applied to all US-bound passengers</a:t>
            </a:r>
          </a:p>
          <a:p>
            <a:pPr lvl="1"/>
            <a:r>
              <a:rPr lang="en-US" dirty="0"/>
              <a:t>The US placed Immigration Service agents at Canadian seaports to collect the manifests and inspect US-bound passengers</a:t>
            </a:r>
          </a:p>
          <a:p>
            <a:pPr lvl="1"/>
            <a:r>
              <a:rPr lang="en-US" dirty="0"/>
              <a:t>Tickets for transportation to the US were only provided to those who appeared to be admissible under US law</a:t>
            </a:r>
          </a:p>
        </p:txBody>
      </p:sp>
    </p:spTree>
    <p:extLst>
      <p:ext uri="{BB962C8B-B14F-4D97-AF65-F5344CB8AC3E}">
        <p14:creationId xmlns:p14="http://schemas.microsoft.com/office/powerpoint/2010/main" val="157489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01155-F8AC-4200-AAFD-60C6680AEA44}"/>
              </a:ext>
            </a:extLst>
          </p:cNvPr>
          <p:cNvPicPr>
            <a:picLocks noChangeAspect="1"/>
          </p:cNvPicPr>
          <p:nvPr/>
        </p:nvPicPr>
        <p:blipFill>
          <a:blip r:embed="rId2"/>
          <a:stretch>
            <a:fillRect/>
          </a:stretch>
        </p:blipFill>
        <p:spPr>
          <a:xfrm>
            <a:off x="174522" y="181188"/>
            <a:ext cx="11842956" cy="4791508"/>
          </a:xfrm>
          <a:prstGeom prst="rect">
            <a:avLst/>
          </a:prstGeom>
        </p:spPr>
      </p:pic>
      <p:sp>
        <p:nvSpPr>
          <p:cNvPr id="5" name="TextBox 4">
            <a:extLst>
              <a:ext uri="{FF2B5EF4-FFF2-40B4-BE49-F238E27FC236}">
                <a16:creationId xmlns:a16="http://schemas.microsoft.com/office/drawing/2014/main" id="{6F5FF2FA-872E-44D6-B161-9E7FCFA74E23}"/>
              </a:ext>
            </a:extLst>
          </p:cNvPr>
          <p:cNvSpPr txBox="1"/>
          <p:nvPr/>
        </p:nvSpPr>
        <p:spPr>
          <a:xfrm>
            <a:off x="582439" y="5599594"/>
            <a:ext cx="11027121" cy="1077218"/>
          </a:xfrm>
          <a:prstGeom prst="rect">
            <a:avLst/>
          </a:prstGeom>
          <a:noFill/>
        </p:spPr>
        <p:txBody>
          <a:bodyPr wrap="none" rtlCol="0">
            <a:spAutoFit/>
          </a:bodyPr>
          <a:lstStyle/>
          <a:p>
            <a:pPr algn="ctr"/>
            <a:r>
              <a:rPr lang="en-US" sz="3200" dirty="0"/>
              <a:t>SS Ionian, Sailed from Liverpool to Quebec, arriving 30 April 1903</a:t>
            </a:r>
          </a:p>
          <a:p>
            <a:pPr algn="ctr"/>
            <a:r>
              <a:rPr lang="en-US" sz="3200" b="1" dirty="0"/>
              <a:t>Canadian Manifest</a:t>
            </a:r>
          </a:p>
        </p:txBody>
      </p:sp>
    </p:spTree>
    <p:extLst>
      <p:ext uri="{BB962C8B-B14F-4D97-AF65-F5344CB8AC3E}">
        <p14:creationId xmlns:p14="http://schemas.microsoft.com/office/powerpoint/2010/main" val="52239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05AB8-966D-4765-9E3E-3464B4C39ACB}"/>
              </a:ext>
            </a:extLst>
          </p:cNvPr>
          <p:cNvSpPr>
            <a:spLocks noGrp="1"/>
          </p:cNvSpPr>
          <p:nvPr>
            <p:ph idx="1"/>
          </p:nvPr>
        </p:nvSpPr>
        <p:spPr/>
        <p:txBody>
          <a:bodyPr/>
          <a:lstStyle/>
          <a:p>
            <a:r>
              <a:rPr lang="en-US" dirty="0"/>
              <a:t>45 Million Immigrants entered Canada &amp; The Unites States between 1500 and 1914</a:t>
            </a:r>
          </a:p>
          <a:p>
            <a:pPr lvl="1"/>
            <a:r>
              <a:rPr lang="en-US" dirty="0"/>
              <a:t>Most of them crossed the North Atlantic and arrived by ship</a:t>
            </a:r>
          </a:p>
          <a:p>
            <a:r>
              <a:rPr lang="en-US" dirty="0"/>
              <a:t>In 2010, 72.4% of the US population was of European decent</a:t>
            </a:r>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id="{2899B6C1-4B10-41B8-BF93-65677CD67BE2}"/>
              </a:ext>
            </a:extLst>
          </p:cNvPr>
          <p:cNvSpPr>
            <a:spLocks noGrp="1"/>
          </p:cNvSpPr>
          <p:nvPr>
            <p:ph type="title"/>
          </p:nvPr>
        </p:nvSpPr>
        <p:spPr>
          <a:xfrm>
            <a:off x="439615" y="4596467"/>
            <a:ext cx="11623431" cy="1325563"/>
          </a:xfrm>
        </p:spPr>
        <p:txBody>
          <a:bodyPr/>
          <a:lstStyle/>
          <a:p>
            <a:pPr algn="ctr"/>
            <a:r>
              <a:rPr lang="en-US" b="1" dirty="0">
                <a:solidFill>
                  <a:srgbClr val="002060"/>
                </a:solidFill>
              </a:rPr>
              <a:t>Why is it so difficult to find their shipping records?</a:t>
            </a:r>
            <a:endParaRPr lang="en-US" dirty="0"/>
          </a:p>
        </p:txBody>
      </p:sp>
    </p:spTree>
    <p:extLst>
      <p:ext uri="{BB962C8B-B14F-4D97-AF65-F5344CB8AC3E}">
        <p14:creationId xmlns:p14="http://schemas.microsoft.com/office/powerpoint/2010/main" val="12328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C7C27-767B-4C0B-8BA6-9E8206C75D32}"/>
              </a:ext>
            </a:extLst>
          </p:cNvPr>
          <p:cNvPicPr>
            <a:picLocks noChangeAspect="1"/>
          </p:cNvPicPr>
          <p:nvPr/>
        </p:nvPicPr>
        <p:blipFill>
          <a:blip r:embed="rId2"/>
          <a:stretch>
            <a:fillRect/>
          </a:stretch>
        </p:blipFill>
        <p:spPr>
          <a:xfrm>
            <a:off x="31173" y="708312"/>
            <a:ext cx="12126946" cy="3312968"/>
          </a:xfrm>
          <a:prstGeom prst="rect">
            <a:avLst/>
          </a:prstGeom>
        </p:spPr>
      </p:pic>
      <p:sp>
        <p:nvSpPr>
          <p:cNvPr id="7" name="TextBox 6">
            <a:extLst>
              <a:ext uri="{FF2B5EF4-FFF2-40B4-BE49-F238E27FC236}">
                <a16:creationId xmlns:a16="http://schemas.microsoft.com/office/drawing/2014/main" id="{622AE1D3-2F4D-4F12-8360-B505975B47E1}"/>
              </a:ext>
            </a:extLst>
          </p:cNvPr>
          <p:cNvSpPr txBox="1"/>
          <p:nvPr/>
        </p:nvSpPr>
        <p:spPr>
          <a:xfrm>
            <a:off x="582439" y="5599594"/>
            <a:ext cx="11027121" cy="1077218"/>
          </a:xfrm>
          <a:prstGeom prst="rect">
            <a:avLst/>
          </a:prstGeom>
          <a:noFill/>
        </p:spPr>
        <p:txBody>
          <a:bodyPr wrap="none" rtlCol="0">
            <a:spAutoFit/>
          </a:bodyPr>
          <a:lstStyle/>
          <a:p>
            <a:pPr algn="ctr"/>
            <a:r>
              <a:rPr lang="en-US" sz="3200" dirty="0"/>
              <a:t>SS Ionian, Sailed from Liverpool to Quebec, arriving 30 April 1903</a:t>
            </a:r>
          </a:p>
          <a:p>
            <a:pPr algn="ctr"/>
            <a:r>
              <a:rPr lang="en-US" sz="3200" b="1" dirty="0"/>
              <a:t>United States Manifest</a:t>
            </a:r>
          </a:p>
        </p:txBody>
      </p:sp>
    </p:spTree>
    <p:extLst>
      <p:ext uri="{BB962C8B-B14F-4D97-AF65-F5344CB8AC3E}">
        <p14:creationId xmlns:p14="http://schemas.microsoft.com/office/powerpoint/2010/main" val="3518608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8AEDEC0-46FB-A6F9-731D-D4315B638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452" y="0"/>
            <a:ext cx="9833096" cy="6858000"/>
          </a:xfrm>
          <a:prstGeom prst="rect">
            <a:avLst/>
          </a:prstGeom>
        </p:spPr>
      </p:pic>
    </p:spTree>
    <p:extLst>
      <p:ext uri="{BB962C8B-B14F-4D97-AF65-F5344CB8AC3E}">
        <p14:creationId xmlns:p14="http://schemas.microsoft.com/office/powerpoint/2010/main" val="705155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01155-F8AC-4200-AAFD-60C6680AEA44}"/>
              </a:ext>
            </a:extLst>
          </p:cNvPr>
          <p:cNvPicPr>
            <a:picLocks noChangeAspect="1"/>
          </p:cNvPicPr>
          <p:nvPr/>
        </p:nvPicPr>
        <p:blipFill>
          <a:blip r:embed="rId3"/>
          <a:stretch>
            <a:fillRect/>
          </a:stretch>
        </p:blipFill>
        <p:spPr>
          <a:xfrm>
            <a:off x="174522" y="181188"/>
            <a:ext cx="11842956" cy="4791508"/>
          </a:xfrm>
          <a:prstGeom prst="rect">
            <a:avLst/>
          </a:prstGeom>
        </p:spPr>
      </p:pic>
      <p:sp>
        <p:nvSpPr>
          <p:cNvPr id="5" name="TextBox 4">
            <a:extLst>
              <a:ext uri="{FF2B5EF4-FFF2-40B4-BE49-F238E27FC236}">
                <a16:creationId xmlns:a16="http://schemas.microsoft.com/office/drawing/2014/main" id="{6F5FF2FA-872E-44D6-B161-9E7FCFA74E23}"/>
              </a:ext>
            </a:extLst>
          </p:cNvPr>
          <p:cNvSpPr txBox="1"/>
          <p:nvPr/>
        </p:nvSpPr>
        <p:spPr>
          <a:xfrm>
            <a:off x="582439" y="5599594"/>
            <a:ext cx="11027121" cy="1077218"/>
          </a:xfrm>
          <a:prstGeom prst="rect">
            <a:avLst/>
          </a:prstGeom>
          <a:noFill/>
        </p:spPr>
        <p:txBody>
          <a:bodyPr wrap="none" rtlCol="0">
            <a:spAutoFit/>
          </a:bodyPr>
          <a:lstStyle/>
          <a:p>
            <a:pPr algn="ctr"/>
            <a:r>
              <a:rPr lang="en-US" sz="3200" dirty="0"/>
              <a:t>SS Ionian, Sailed from Liverpool to Quebec, arriving 30 April 1903</a:t>
            </a:r>
          </a:p>
          <a:p>
            <a:pPr algn="ctr"/>
            <a:r>
              <a:rPr lang="en-US" sz="3200" b="1" dirty="0"/>
              <a:t>Canadian Manifest</a:t>
            </a:r>
          </a:p>
        </p:txBody>
      </p:sp>
      <p:sp>
        <p:nvSpPr>
          <p:cNvPr id="2" name="Rectangle 1">
            <a:extLst>
              <a:ext uri="{FF2B5EF4-FFF2-40B4-BE49-F238E27FC236}">
                <a16:creationId xmlns:a16="http://schemas.microsoft.com/office/drawing/2014/main" id="{BA8D9031-710A-8F8E-C862-9AE4B55E0479}"/>
              </a:ext>
            </a:extLst>
          </p:cNvPr>
          <p:cNvSpPr/>
          <p:nvPr/>
        </p:nvSpPr>
        <p:spPr>
          <a:xfrm>
            <a:off x="3371850" y="1000125"/>
            <a:ext cx="6229350" cy="10772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086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FFE58EA4-95CD-4AD1-A044-1074FD62C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72" y="0"/>
            <a:ext cx="6130056" cy="6858000"/>
          </a:xfrm>
          <a:prstGeom prst="rect">
            <a:avLst/>
          </a:prstGeom>
        </p:spPr>
      </p:pic>
      <p:sp>
        <p:nvSpPr>
          <p:cNvPr id="32" name="Freeform: Shape 31">
            <a:extLst>
              <a:ext uri="{FF2B5EF4-FFF2-40B4-BE49-F238E27FC236}">
                <a16:creationId xmlns:a16="http://schemas.microsoft.com/office/drawing/2014/main" id="{BBA3758A-0F92-4BD6-9490-7C76F623CB8D}"/>
              </a:ext>
            </a:extLst>
          </p:cNvPr>
          <p:cNvSpPr/>
          <p:nvPr/>
        </p:nvSpPr>
        <p:spPr>
          <a:xfrm>
            <a:off x="6893560" y="3469640"/>
            <a:ext cx="1595120" cy="1863477"/>
          </a:xfrm>
          <a:custGeom>
            <a:avLst/>
            <a:gdLst>
              <a:gd name="connsiteX0" fmla="*/ 1595120 w 1595120"/>
              <a:gd name="connsiteY0" fmla="*/ 0 h 1863477"/>
              <a:gd name="connsiteX1" fmla="*/ 1468120 w 1595120"/>
              <a:gd name="connsiteY1" fmla="*/ 878840 h 1863477"/>
              <a:gd name="connsiteX2" fmla="*/ 1178560 w 1595120"/>
              <a:gd name="connsiteY2" fmla="*/ 1762760 h 1863477"/>
              <a:gd name="connsiteX3" fmla="*/ 797560 w 1595120"/>
              <a:gd name="connsiteY3" fmla="*/ 1803400 h 1863477"/>
              <a:gd name="connsiteX4" fmla="*/ 30480 w 1595120"/>
              <a:gd name="connsiteY4" fmla="*/ 1402080 h 1863477"/>
              <a:gd name="connsiteX5" fmla="*/ 30480 w 1595120"/>
              <a:gd name="connsiteY5" fmla="*/ 1402080 h 1863477"/>
              <a:gd name="connsiteX6" fmla="*/ 0 w 1595120"/>
              <a:gd name="connsiteY6" fmla="*/ 1381760 h 18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20" h="1863477">
                <a:moveTo>
                  <a:pt x="1595120" y="0"/>
                </a:moveTo>
                <a:cubicBezTo>
                  <a:pt x="1566333" y="292523"/>
                  <a:pt x="1537547" y="585047"/>
                  <a:pt x="1468120" y="878840"/>
                </a:cubicBezTo>
                <a:cubicBezTo>
                  <a:pt x="1398693" y="1172633"/>
                  <a:pt x="1290320" y="1608667"/>
                  <a:pt x="1178560" y="1762760"/>
                </a:cubicBezTo>
                <a:cubicBezTo>
                  <a:pt x="1066800" y="1916853"/>
                  <a:pt x="988907" y="1863513"/>
                  <a:pt x="797560" y="1803400"/>
                </a:cubicBezTo>
                <a:cubicBezTo>
                  <a:pt x="606213" y="1743287"/>
                  <a:pt x="30480" y="1402080"/>
                  <a:pt x="30480" y="1402080"/>
                </a:cubicBezTo>
                <a:lnTo>
                  <a:pt x="30480" y="1402080"/>
                </a:lnTo>
                <a:lnTo>
                  <a:pt x="0" y="1381760"/>
                </a:lnTo>
              </a:path>
            </a:pathLst>
          </a:custGeom>
          <a:ln w="254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 name="Freeform: Shape 1">
            <a:extLst>
              <a:ext uri="{FF2B5EF4-FFF2-40B4-BE49-F238E27FC236}">
                <a16:creationId xmlns:a16="http://schemas.microsoft.com/office/drawing/2014/main" id="{11D7DFF8-366D-4398-ABA4-171DE442FE2C}"/>
              </a:ext>
            </a:extLst>
          </p:cNvPr>
          <p:cNvSpPr/>
          <p:nvPr/>
        </p:nvSpPr>
        <p:spPr>
          <a:xfrm>
            <a:off x="7545295" y="10160"/>
            <a:ext cx="1756308" cy="3580661"/>
          </a:xfrm>
          <a:custGeom>
            <a:avLst/>
            <a:gdLst>
              <a:gd name="connsiteX0" fmla="*/ 968785 w 1756308"/>
              <a:gd name="connsiteY0" fmla="*/ 3505200 h 3580661"/>
              <a:gd name="connsiteX1" fmla="*/ 1293905 w 1756308"/>
              <a:gd name="connsiteY1" fmla="*/ 3556000 h 3580661"/>
              <a:gd name="connsiteX2" fmla="*/ 1619025 w 1756308"/>
              <a:gd name="connsiteY2" fmla="*/ 3159760 h 3580661"/>
              <a:gd name="connsiteX3" fmla="*/ 1639345 w 1756308"/>
              <a:gd name="connsiteY3" fmla="*/ 2692400 h 3580661"/>
              <a:gd name="connsiteX4" fmla="*/ 145825 w 1756308"/>
              <a:gd name="connsiteY4" fmla="*/ 822960 h 3580661"/>
              <a:gd name="connsiteX5" fmla="*/ 54385 w 1756308"/>
              <a:gd name="connsiteY5" fmla="*/ 568960 h 3580661"/>
              <a:gd name="connsiteX6" fmla="*/ 125505 w 1756308"/>
              <a:gd name="connsiteY6" fmla="*/ 325120 h 3580661"/>
              <a:gd name="connsiteX7" fmla="*/ 196625 w 1756308"/>
              <a:gd name="connsiteY7" fmla="*/ 60960 h 3580661"/>
              <a:gd name="connsiteX8" fmla="*/ 186465 w 1756308"/>
              <a:gd name="connsiteY8" fmla="*/ 0 h 358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308" h="3580661">
                <a:moveTo>
                  <a:pt x="968785" y="3505200"/>
                </a:moveTo>
                <a:cubicBezTo>
                  <a:pt x="1077158" y="3559386"/>
                  <a:pt x="1185532" y="3613573"/>
                  <a:pt x="1293905" y="3556000"/>
                </a:cubicBezTo>
                <a:cubicBezTo>
                  <a:pt x="1402278" y="3498427"/>
                  <a:pt x="1561452" y="3303693"/>
                  <a:pt x="1619025" y="3159760"/>
                </a:cubicBezTo>
                <a:cubicBezTo>
                  <a:pt x="1676598" y="3015827"/>
                  <a:pt x="1884878" y="3081867"/>
                  <a:pt x="1639345" y="2692400"/>
                </a:cubicBezTo>
                <a:cubicBezTo>
                  <a:pt x="1393812" y="2302933"/>
                  <a:pt x="409985" y="1176867"/>
                  <a:pt x="145825" y="822960"/>
                </a:cubicBezTo>
                <a:cubicBezTo>
                  <a:pt x="-118335" y="469053"/>
                  <a:pt x="57772" y="651933"/>
                  <a:pt x="54385" y="568960"/>
                </a:cubicBezTo>
                <a:cubicBezTo>
                  <a:pt x="50998" y="485987"/>
                  <a:pt x="101798" y="409787"/>
                  <a:pt x="125505" y="325120"/>
                </a:cubicBezTo>
                <a:cubicBezTo>
                  <a:pt x="149212" y="240453"/>
                  <a:pt x="186465" y="115147"/>
                  <a:pt x="196625" y="60960"/>
                </a:cubicBezTo>
                <a:cubicBezTo>
                  <a:pt x="206785" y="6773"/>
                  <a:pt x="196625" y="3386"/>
                  <a:pt x="186465"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B0403E9-1585-4FBF-B33D-6F7809E5750F}"/>
              </a:ext>
            </a:extLst>
          </p:cNvPr>
          <p:cNvSpPr/>
          <p:nvPr/>
        </p:nvSpPr>
        <p:spPr>
          <a:xfrm>
            <a:off x="6649720" y="4861560"/>
            <a:ext cx="248920" cy="284480"/>
          </a:xfrm>
          <a:custGeom>
            <a:avLst/>
            <a:gdLst>
              <a:gd name="connsiteX0" fmla="*/ 248920 w 248920"/>
              <a:gd name="connsiteY0" fmla="*/ 0 h 284480"/>
              <a:gd name="connsiteX1" fmla="*/ 91440 w 248920"/>
              <a:gd name="connsiteY1" fmla="*/ 142240 h 284480"/>
              <a:gd name="connsiteX2" fmla="*/ 66040 w 248920"/>
              <a:gd name="connsiteY2" fmla="*/ 248920 h 284480"/>
              <a:gd name="connsiteX3" fmla="*/ 0 w 248920"/>
              <a:gd name="connsiteY3" fmla="*/ 284480 h 284480"/>
            </a:gdLst>
            <a:ahLst/>
            <a:cxnLst>
              <a:cxn ang="0">
                <a:pos x="connsiteX0" y="connsiteY0"/>
              </a:cxn>
              <a:cxn ang="0">
                <a:pos x="connsiteX1" y="connsiteY1"/>
              </a:cxn>
              <a:cxn ang="0">
                <a:pos x="connsiteX2" y="connsiteY2"/>
              </a:cxn>
              <a:cxn ang="0">
                <a:pos x="connsiteX3" y="connsiteY3"/>
              </a:cxn>
            </a:cxnLst>
            <a:rect l="l" t="t" r="r" b="b"/>
            <a:pathLst>
              <a:path w="248920" h="284480">
                <a:moveTo>
                  <a:pt x="248920" y="0"/>
                </a:moveTo>
                <a:cubicBezTo>
                  <a:pt x="185420" y="50376"/>
                  <a:pt x="121920" y="100753"/>
                  <a:pt x="91440" y="142240"/>
                </a:cubicBezTo>
                <a:cubicBezTo>
                  <a:pt x="60960" y="183727"/>
                  <a:pt x="81280" y="225213"/>
                  <a:pt x="66040" y="248920"/>
                </a:cubicBezTo>
                <a:cubicBezTo>
                  <a:pt x="50800" y="272627"/>
                  <a:pt x="25400" y="278553"/>
                  <a:pt x="0" y="28448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63E8D63-755B-49F4-81DA-835F4411C6BD}"/>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26" name="Oval 25">
            <a:extLst>
              <a:ext uri="{FF2B5EF4-FFF2-40B4-BE49-F238E27FC236}">
                <a16:creationId xmlns:a16="http://schemas.microsoft.com/office/drawing/2014/main" id="{6946DF09-74A8-4FDF-91CB-81022414C9D4}"/>
              </a:ext>
            </a:extLst>
          </p:cNvPr>
          <p:cNvSpPr/>
          <p:nvPr/>
        </p:nvSpPr>
        <p:spPr>
          <a:xfrm>
            <a:off x="8107411" y="375599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6234824-5DE7-480C-A7A9-C13AEE5686C3}"/>
              </a:ext>
            </a:extLst>
          </p:cNvPr>
          <p:cNvSpPr/>
          <p:nvPr/>
        </p:nvSpPr>
        <p:spPr>
          <a:xfrm>
            <a:off x="8005811" y="389061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E8A91F3-0191-451A-AA42-AB2B2413159F}"/>
              </a:ext>
            </a:extLst>
          </p:cNvPr>
          <p:cNvSpPr/>
          <p:nvPr/>
        </p:nvSpPr>
        <p:spPr>
          <a:xfrm>
            <a:off x="8240721" y="356796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486E80-7377-45A4-91E5-A70D50567D8F}"/>
              </a:ext>
            </a:extLst>
          </p:cNvPr>
          <p:cNvSpPr/>
          <p:nvPr/>
        </p:nvSpPr>
        <p:spPr>
          <a:xfrm>
            <a:off x="7962956" y="397488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7085EF7-91D4-40AA-8175-632861823B1F}"/>
              </a:ext>
            </a:extLst>
          </p:cNvPr>
          <p:cNvSpPr/>
          <p:nvPr/>
        </p:nvSpPr>
        <p:spPr>
          <a:xfrm>
            <a:off x="7168736" y="476736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36552CC-1563-4733-BFB7-2FAF33E02998}"/>
              </a:ext>
            </a:extLst>
          </p:cNvPr>
          <p:cNvSpPr/>
          <p:nvPr/>
        </p:nvSpPr>
        <p:spPr>
          <a:xfrm>
            <a:off x="8133898" y="32775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CC36B68-D503-4054-A29F-1C1A4B977751}"/>
              </a:ext>
            </a:extLst>
          </p:cNvPr>
          <p:cNvSpPr/>
          <p:nvPr/>
        </p:nvSpPr>
        <p:spPr>
          <a:xfrm>
            <a:off x="8292982" y="305949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A103505-DDA2-43AE-A78D-5E8220AEF440}"/>
              </a:ext>
            </a:extLst>
          </p:cNvPr>
          <p:cNvSpPr/>
          <p:nvPr/>
        </p:nvSpPr>
        <p:spPr>
          <a:xfrm>
            <a:off x="8489647" y="328035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EE0E683-2404-40E2-9208-8588E64D8F03}"/>
              </a:ext>
            </a:extLst>
          </p:cNvPr>
          <p:cNvSpPr/>
          <p:nvPr/>
        </p:nvSpPr>
        <p:spPr>
          <a:xfrm>
            <a:off x="8588501" y="335991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184BF4-80D8-3282-7191-D2B0A4B14E7C}"/>
              </a:ext>
            </a:extLst>
          </p:cNvPr>
          <p:cNvSpPr txBox="1"/>
          <p:nvPr/>
        </p:nvSpPr>
        <p:spPr>
          <a:xfrm>
            <a:off x="8501417" y="4283389"/>
            <a:ext cx="995785" cy="369332"/>
          </a:xfrm>
          <a:prstGeom prst="rect">
            <a:avLst/>
          </a:prstGeom>
          <a:noFill/>
        </p:spPr>
        <p:txBody>
          <a:bodyPr wrap="none" rtlCol="0">
            <a:spAutoFit/>
          </a:bodyPr>
          <a:lstStyle/>
          <a:p>
            <a:r>
              <a:rPr lang="en-US" dirty="0"/>
              <a:t>US Rules</a:t>
            </a:r>
          </a:p>
        </p:txBody>
      </p:sp>
      <p:sp>
        <p:nvSpPr>
          <p:cNvPr id="4" name="TextBox 3">
            <a:extLst>
              <a:ext uri="{FF2B5EF4-FFF2-40B4-BE49-F238E27FC236}">
                <a16:creationId xmlns:a16="http://schemas.microsoft.com/office/drawing/2014/main" id="{562891C5-590F-C4DF-710D-FAE6BE34DF35}"/>
              </a:ext>
            </a:extLst>
          </p:cNvPr>
          <p:cNvSpPr txBox="1"/>
          <p:nvPr/>
        </p:nvSpPr>
        <p:spPr>
          <a:xfrm>
            <a:off x="9381916" y="2744486"/>
            <a:ext cx="1616148" cy="646331"/>
          </a:xfrm>
          <a:prstGeom prst="rect">
            <a:avLst/>
          </a:prstGeom>
          <a:noFill/>
        </p:spPr>
        <p:txBody>
          <a:bodyPr wrap="none" rtlCol="0">
            <a:spAutoFit/>
          </a:bodyPr>
          <a:lstStyle/>
          <a:p>
            <a:r>
              <a:rPr lang="en-US" dirty="0">
                <a:solidFill>
                  <a:srgbClr val="0070C0"/>
                </a:solidFill>
              </a:rPr>
              <a:t>Canadian Rules</a:t>
            </a:r>
          </a:p>
          <a:p>
            <a:r>
              <a:rPr lang="en-US" dirty="0"/>
              <a:t>US Rules</a:t>
            </a:r>
          </a:p>
        </p:txBody>
      </p:sp>
      <p:cxnSp>
        <p:nvCxnSpPr>
          <p:cNvPr id="7" name="Straight Arrow Connector 6">
            <a:extLst>
              <a:ext uri="{FF2B5EF4-FFF2-40B4-BE49-F238E27FC236}">
                <a16:creationId xmlns:a16="http://schemas.microsoft.com/office/drawing/2014/main" id="{02136E1B-3E83-F69A-6710-288FA7079686}"/>
              </a:ext>
            </a:extLst>
          </p:cNvPr>
          <p:cNvCxnSpPr>
            <a:cxnSpLocks/>
          </p:cNvCxnSpPr>
          <p:nvPr/>
        </p:nvCxnSpPr>
        <p:spPr>
          <a:xfrm flipH="1" flipV="1">
            <a:off x="7457838" y="2514600"/>
            <a:ext cx="1979056" cy="43059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7556E8-CF31-DEC9-20AA-FFAE03CDCB1E}"/>
              </a:ext>
            </a:extLst>
          </p:cNvPr>
          <p:cNvCxnSpPr>
            <a:cxnSpLocks/>
          </p:cNvCxnSpPr>
          <p:nvPr/>
        </p:nvCxnSpPr>
        <p:spPr>
          <a:xfrm flipH="1">
            <a:off x="7441172" y="3201725"/>
            <a:ext cx="1434471" cy="880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97F8BBB-C53F-2BA8-B292-FD2F55CF4A62}"/>
              </a:ext>
            </a:extLst>
          </p:cNvPr>
          <p:cNvCxnSpPr>
            <a:cxnSpLocks/>
          </p:cNvCxnSpPr>
          <p:nvPr/>
        </p:nvCxnSpPr>
        <p:spPr>
          <a:xfrm>
            <a:off x="8860990" y="3205846"/>
            <a:ext cx="5421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C58097E9-2E29-AA2B-FA08-7D5AC0FB0140}"/>
              </a:ext>
            </a:extLst>
          </p:cNvPr>
          <p:cNvSpPr/>
          <p:nvPr/>
        </p:nvSpPr>
        <p:spPr>
          <a:xfrm>
            <a:off x="4980214" y="2918460"/>
            <a:ext cx="407126" cy="1386840"/>
          </a:xfrm>
          <a:custGeom>
            <a:avLst/>
            <a:gdLst>
              <a:gd name="connsiteX0" fmla="*/ 407126 w 407126"/>
              <a:gd name="connsiteY0" fmla="*/ 0 h 1386840"/>
              <a:gd name="connsiteX1" fmla="*/ 338546 w 407126"/>
              <a:gd name="connsiteY1" fmla="*/ 60960 h 1386840"/>
              <a:gd name="connsiteX2" fmla="*/ 315686 w 407126"/>
              <a:gd name="connsiteY2" fmla="*/ 91440 h 1386840"/>
              <a:gd name="connsiteX3" fmla="*/ 292826 w 407126"/>
              <a:gd name="connsiteY3" fmla="*/ 106680 h 1386840"/>
              <a:gd name="connsiteX4" fmla="*/ 247106 w 407126"/>
              <a:gd name="connsiteY4" fmla="*/ 137160 h 1386840"/>
              <a:gd name="connsiteX5" fmla="*/ 216626 w 407126"/>
              <a:gd name="connsiteY5" fmla="*/ 160020 h 1386840"/>
              <a:gd name="connsiteX6" fmla="*/ 155666 w 407126"/>
              <a:gd name="connsiteY6" fmla="*/ 205740 h 1386840"/>
              <a:gd name="connsiteX7" fmla="*/ 109946 w 407126"/>
              <a:gd name="connsiteY7" fmla="*/ 266700 h 1386840"/>
              <a:gd name="connsiteX8" fmla="*/ 64226 w 407126"/>
              <a:gd name="connsiteY8" fmla="*/ 335280 h 1386840"/>
              <a:gd name="connsiteX9" fmla="*/ 48986 w 407126"/>
              <a:gd name="connsiteY9" fmla="*/ 411480 h 1386840"/>
              <a:gd name="connsiteX10" fmla="*/ 41366 w 407126"/>
              <a:gd name="connsiteY10" fmla="*/ 472440 h 1386840"/>
              <a:gd name="connsiteX11" fmla="*/ 26126 w 407126"/>
              <a:gd name="connsiteY11" fmla="*/ 541020 h 1386840"/>
              <a:gd name="connsiteX12" fmla="*/ 18506 w 407126"/>
              <a:gd name="connsiteY12" fmla="*/ 563880 h 1386840"/>
              <a:gd name="connsiteX13" fmla="*/ 10886 w 407126"/>
              <a:gd name="connsiteY13" fmla="*/ 929640 h 1386840"/>
              <a:gd name="connsiteX14" fmla="*/ 26126 w 407126"/>
              <a:gd name="connsiteY14" fmla="*/ 975360 h 1386840"/>
              <a:gd name="connsiteX15" fmla="*/ 41366 w 407126"/>
              <a:gd name="connsiteY15" fmla="*/ 1089660 h 1386840"/>
              <a:gd name="connsiteX16" fmla="*/ 64226 w 407126"/>
              <a:gd name="connsiteY16" fmla="*/ 1135380 h 1386840"/>
              <a:gd name="connsiteX17" fmla="*/ 71846 w 407126"/>
              <a:gd name="connsiteY17" fmla="*/ 1158240 h 1386840"/>
              <a:gd name="connsiteX18" fmla="*/ 109946 w 407126"/>
              <a:gd name="connsiteY18" fmla="*/ 1203960 h 1386840"/>
              <a:gd name="connsiteX19" fmla="*/ 117566 w 407126"/>
              <a:gd name="connsiteY19" fmla="*/ 1226820 h 1386840"/>
              <a:gd name="connsiteX20" fmla="*/ 163286 w 407126"/>
              <a:gd name="connsiteY20" fmla="*/ 1264920 h 1386840"/>
              <a:gd name="connsiteX21" fmla="*/ 209006 w 407126"/>
              <a:gd name="connsiteY21" fmla="*/ 1295400 h 1386840"/>
              <a:gd name="connsiteX22" fmla="*/ 231866 w 407126"/>
              <a:gd name="connsiteY22" fmla="*/ 1318260 h 1386840"/>
              <a:gd name="connsiteX23" fmla="*/ 254726 w 407126"/>
              <a:gd name="connsiteY23" fmla="*/ 1325880 h 1386840"/>
              <a:gd name="connsiteX24" fmla="*/ 285206 w 407126"/>
              <a:gd name="connsiteY24" fmla="*/ 1348740 h 1386840"/>
              <a:gd name="connsiteX25" fmla="*/ 330926 w 407126"/>
              <a:gd name="connsiteY25" fmla="*/ 1379220 h 1386840"/>
              <a:gd name="connsiteX26" fmla="*/ 376646 w 407126"/>
              <a:gd name="connsiteY26" fmla="*/ 1386840 h 13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7126" h="1386840">
                <a:moveTo>
                  <a:pt x="407126" y="0"/>
                </a:moveTo>
                <a:cubicBezTo>
                  <a:pt x="377606" y="23616"/>
                  <a:pt x="363035" y="32973"/>
                  <a:pt x="338546" y="60960"/>
                </a:cubicBezTo>
                <a:cubicBezTo>
                  <a:pt x="330183" y="70518"/>
                  <a:pt x="324666" y="82460"/>
                  <a:pt x="315686" y="91440"/>
                </a:cubicBezTo>
                <a:cubicBezTo>
                  <a:pt x="309210" y="97916"/>
                  <a:pt x="299861" y="100817"/>
                  <a:pt x="292826" y="106680"/>
                </a:cubicBezTo>
                <a:cubicBezTo>
                  <a:pt x="254773" y="138391"/>
                  <a:pt x="287280" y="123769"/>
                  <a:pt x="247106" y="137160"/>
                </a:cubicBezTo>
                <a:cubicBezTo>
                  <a:pt x="236946" y="144780"/>
                  <a:pt x="226960" y="152638"/>
                  <a:pt x="216626" y="160020"/>
                </a:cubicBezTo>
                <a:cubicBezTo>
                  <a:pt x="195314" y="175243"/>
                  <a:pt x="174136" y="185591"/>
                  <a:pt x="155666" y="205740"/>
                </a:cubicBezTo>
                <a:cubicBezTo>
                  <a:pt x="138503" y="224464"/>
                  <a:pt x="124035" y="245566"/>
                  <a:pt x="109946" y="266700"/>
                </a:cubicBezTo>
                <a:lnTo>
                  <a:pt x="64226" y="335280"/>
                </a:lnTo>
                <a:cubicBezTo>
                  <a:pt x="54969" y="372306"/>
                  <a:pt x="55214" y="367885"/>
                  <a:pt x="48986" y="411480"/>
                </a:cubicBezTo>
                <a:cubicBezTo>
                  <a:pt x="46090" y="431752"/>
                  <a:pt x="44480" y="452200"/>
                  <a:pt x="41366" y="472440"/>
                </a:cubicBezTo>
                <a:cubicBezTo>
                  <a:pt x="38747" y="489463"/>
                  <a:pt x="31182" y="523322"/>
                  <a:pt x="26126" y="541020"/>
                </a:cubicBezTo>
                <a:cubicBezTo>
                  <a:pt x="23919" y="548743"/>
                  <a:pt x="21046" y="556260"/>
                  <a:pt x="18506" y="563880"/>
                </a:cubicBezTo>
                <a:cubicBezTo>
                  <a:pt x="-2628" y="732948"/>
                  <a:pt x="-6338" y="711465"/>
                  <a:pt x="10886" y="929640"/>
                </a:cubicBezTo>
                <a:cubicBezTo>
                  <a:pt x="12150" y="945655"/>
                  <a:pt x="21046" y="960120"/>
                  <a:pt x="26126" y="975360"/>
                </a:cubicBezTo>
                <a:cubicBezTo>
                  <a:pt x="29795" y="1008377"/>
                  <a:pt x="33765" y="1055456"/>
                  <a:pt x="41366" y="1089660"/>
                </a:cubicBezTo>
                <a:cubicBezTo>
                  <a:pt x="49027" y="1124136"/>
                  <a:pt x="47786" y="1102499"/>
                  <a:pt x="64226" y="1135380"/>
                </a:cubicBezTo>
                <a:cubicBezTo>
                  <a:pt x="67818" y="1142564"/>
                  <a:pt x="68254" y="1151056"/>
                  <a:pt x="71846" y="1158240"/>
                </a:cubicBezTo>
                <a:cubicBezTo>
                  <a:pt x="82455" y="1179458"/>
                  <a:pt x="93094" y="1187108"/>
                  <a:pt x="109946" y="1203960"/>
                </a:cubicBezTo>
                <a:cubicBezTo>
                  <a:pt x="112486" y="1211580"/>
                  <a:pt x="113111" y="1220137"/>
                  <a:pt x="117566" y="1226820"/>
                </a:cubicBezTo>
                <a:cubicBezTo>
                  <a:pt x="134262" y="1251865"/>
                  <a:pt x="142201" y="1247349"/>
                  <a:pt x="163286" y="1264920"/>
                </a:cubicBezTo>
                <a:cubicBezTo>
                  <a:pt x="201339" y="1296631"/>
                  <a:pt x="168832" y="1282009"/>
                  <a:pt x="209006" y="1295400"/>
                </a:cubicBezTo>
                <a:cubicBezTo>
                  <a:pt x="216626" y="1303020"/>
                  <a:pt x="222900" y="1312282"/>
                  <a:pt x="231866" y="1318260"/>
                </a:cubicBezTo>
                <a:cubicBezTo>
                  <a:pt x="238549" y="1322715"/>
                  <a:pt x="247752" y="1321895"/>
                  <a:pt x="254726" y="1325880"/>
                </a:cubicBezTo>
                <a:cubicBezTo>
                  <a:pt x="265753" y="1332181"/>
                  <a:pt x="274802" y="1341457"/>
                  <a:pt x="285206" y="1348740"/>
                </a:cubicBezTo>
                <a:cubicBezTo>
                  <a:pt x="300211" y="1359244"/>
                  <a:pt x="312859" y="1376209"/>
                  <a:pt x="330926" y="1379220"/>
                </a:cubicBezTo>
                <a:lnTo>
                  <a:pt x="376646" y="138684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7FB4D38-3D98-BB98-7737-8AA3674F29C5}"/>
              </a:ext>
            </a:extLst>
          </p:cNvPr>
          <p:cNvSpPr/>
          <p:nvPr/>
        </p:nvSpPr>
        <p:spPr>
          <a:xfrm>
            <a:off x="5354932" y="2883112"/>
            <a:ext cx="3137200" cy="888156"/>
          </a:xfrm>
          <a:custGeom>
            <a:avLst/>
            <a:gdLst>
              <a:gd name="connsiteX0" fmla="*/ 0 w 3203852"/>
              <a:gd name="connsiteY0" fmla="*/ 0 h 906148"/>
              <a:gd name="connsiteX1" fmla="*/ 1165860 w 3203852"/>
              <a:gd name="connsiteY1" fmla="*/ 320040 h 906148"/>
              <a:gd name="connsiteX2" fmla="*/ 1634490 w 3203852"/>
              <a:gd name="connsiteY2" fmla="*/ 346710 h 906148"/>
              <a:gd name="connsiteX3" fmla="*/ 1897380 w 3203852"/>
              <a:gd name="connsiteY3" fmla="*/ 468630 h 906148"/>
              <a:gd name="connsiteX4" fmla="*/ 2202180 w 3203852"/>
              <a:gd name="connsiteY4" fmla="*/ 552450 h 906148"/>
              <a:gd name="connsiteX5" fmla="*/ 2255520 w 3203852"/>
              <a:gd name="connsiteY5" fmla="*/ 601980 h 906148"/>
              <a:gd name="connsiteX6" fmla="*/ 2362200 w 3203852"/>
              <a:gd name="connsiteY6" fmla="*/ 902970 h 906148"/>
              <a:gd name="connsiteX7" fmla="*/ 2506980 w 3203852"/>
              <a:gd name="connsiteY7" fmla="*/ 754380 h 906148"/>
              <a:gd name="connsiteX8" fmla="*/ 2647950 w 3203852"/>
              <a:gd name="connsiteY8" fmla="*/ 662940 h 906148"/>
              <a:gd name="connsiteX9" fmla="*/ 2712720 w 3203852"/>
              <a:gd name="connsiteY9" fmla="*/ 582930 h 906148"/>
              <a:gd name="connsiteX10" fmla="*/ 2910840 w 3203852"/>
              <a:gd name="connsiteY10" fmla="*/ 541020 h 906148"/>
              <a:gd name="connsiteX11" fmla="*/ 2952750 w 3203852"/>
              <a:gd name="connsiteY11" fmla="*/ 346710 h 906148"/>
              <a:gd name="connsiteX12" fmla="*/ 3063240 w 3203852"/>
              <a:gd name="connsiteY12" fmla="*/ 327660 h 906148"/>
              <a:gd name="connsiteX13" fmla="*/ 3188970 w 3203852"/>
              <a:gd name="connsiteY13" fmla="*/ 529590 h 906148"/>
              <a:gd name="connsiteX14" fmla="*/ 3196590 w 3203852"/>
              <a:gd name="connsiteY14" fmla="*/ 624840 h 90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3852" h="906148">
                <a:moveTo>
                  <a:pt x="0" y="0"/>
                </a:moveTo>
                <a:cubicBezTo>
                  <a:pt x="446722" y="131127"/>
                  <a:pt x="893445" y="262255"/>
                  <a:pt x="1165860" y="320040"/>
                </a:cubicBezTo>
                <a:cubicBezTo>
                  <a:pt x="1438275" y="377825"/>
                  <a:pt x="1512570" y="321945"/>
                  <a:pt x="1634490" y="346710"/>
                </a:cubicBezTo>
                <a:cubicBezTo>
                  <a:pt x="1756410" y="371475"/>
                  <a:pt x="1802765" y="434340"/>
                  <a:pt x="1897380" y="468630"/>
                </a:cubicBezTo>
                <a:cubicBezTo>
                  <a:pt x="1991995" y="502920"/>
                  <a:pt x="2142490" y="530225"/>
                  <a:pt x="2202180" y="552450"/>
                </a:cubicBezTo>
                <a:cubicBezTo>
                  <a:pt x="2261870" y="574675"/>
                  <a:pt x="2228850" y="543560"/>
                  <a:pt x="2255520" y="601980"/>
                </a:cubicBezTo>
                <a:cubicBezTo>
                  <a:pt x="2282190" y="660400"/>
                  <a:pt x="2320290" y="877570"/>
                  <a:pt x="2362200" y="902970"/>
                </a:cubicBezTo>
                <a:cubicBezTo>
                  <a:pt x="2404110" y="928370"/>
                  <a:pt x="2459355" y="794385"/>
                  <a:pt x="2506980" y="754380"/>
                </a:cubicBezTo>
                <a:cubicBezTo>
                  <a:pt x="2554605" y="714375"/>
                  <a:pt x="2613660" y="691515"/>
                  <a:pt x="2647950" y="662940"/>
                </a:cubicBezTo>
                <a:cubicBezTo>
                  <a:pt x="2682240" y="634365"/>
                  <a:pt x="2668905" y="603250"/>
                  <a:pt x="2712720" y="582930"/>
                </a:cubicBezTo>
                <a:cubicBezTo>
                  <a:pt x="2756535" y="562610"/>
                  <a:pt x="2870835" y="580390"/>
                  <a:pt x="2910840" y="541020"/>
                </a:cubicBezTo>
                <a:cubicBezTo>
                  <a:pt x="2950845" y="501650"/>
                  <a:pt x="2927350" y="382270"/>
                  <a:pt x="2952750" y="346710"/>
                </a:cubicBezTo>
                <a:cubicBezTo>
                  <a:pt x="2978150" y="311150"/>
                  <a:pt x="3023870" y="297180"/>
                  <a:pt x="3063240" y="327660"/>
                </a:cubicBezTo>
                <a:cubicBezTo>
                  <a:pt x="3102610" y="358140"/>
                  <a:pt x="3166745" y="480060"/>
                  <a:pt x="3188970" y="529590"/>
                </a:cubicBezTo>
                <a:cubicBezTo>
                  <a:pt x="3211195" y="579120"/>
                  <a:pt x="3203892" y="601980"/>
                  <a:pt x="3196590" y="62484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719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0DF3-7DC6-42C8-B961-20126273E968}"/>
              </a:ext>
            </a:extLst>
          </p:cNvPr>
          <p:cNvSpPr>
            <a:spLocks noGrp="1"/>
          </p:cNvSpPr>
          <p:nvPr>
            <p:ph type="title"/>
          </p:nvPr>
        </p:nvSpPr>
        <p:spPr/>
        <p:txBody>
          <a:bodyPr/>
          <a:lstStyle/>
          <a:p>
            <a:r>
              <a:rPr lang="en-US" dirty="0"/>
              <a:t>US Compliance for Canadian Ports of Entry </a:t>
            </a:r>
          </a:p>
        </p:txBody>
      </p:sp>
      <p:sp>
        <p:nvSpPr>
          <p:cNvPr id="3" name="Content Placeholder 2">
            <a:extLst>
              <a:ext uri="{FF2B5EF4-FFF2-40B4-BE49-F238E27FC236}">
                <a16:creationId xmlns:a16="http://schemas.microsoft.com/office/drawing/2014/main" id="{FB167D5C-34C1-49A8-AA42-43330A7BE6A0}"/>
              </a:ext>
            </a:extLst>
          </p:cNvPr>
          <p:cNvSpPr>
            <a:spLocks noGrp="1"/>
          </p:cNvSpPr>
          <p:nvPr>
            <p:ph idx="1"/>
          </p:nvPr>
        </p:nvSpPr>
        <p:spPr/>
        <p:txBody>
          <a:bodyPr/>
          <a:lstStyle/>
          <a:p>
            <a:r>
              <a:rPr lang="en-US" b="1" dirty="0"/>
              <a:t>1906</a:t>
            </a:r>
            <a:r>
              <a:rPr lang="en-US" dirty="0"/>
              <a:t>:</a:t>
            </a:r>
          </a:p>
          <a:p>
            <a:pPr lvl="1"/>
            <a:r>
              <a:rPr lang="en-US" dirty="0"/>
              <a:t>Canada began to document immigration of Canadians to the US</a:t>
            </a:r>
          </a:p>
          <a:p>
            <a:pPr lvl="2"/>
            <a:r>
              <a:rPr lang="en-US" dirty="0"/>
              <a:t>Prior to this documentation was only required for those born outside of Canada</a:t>
            </a:r>
          </a:p>
          <a:p>
            <a:pPr lvl="1"/>
            <a:r>
              <a:rPr lang="en-US" dirty="0"/>
              <a:t>US Began documenting immigrants from Mexico</a:t>
            </a:r>
          </a:p>
          <a:p>
            <a:pPr lvl="2"/>
            <a:r>
              <a:rPr lang="en-US" dirty="0"/>
              <a:t>Card Manifest was created for each person</a:t>
            </a:r>
          </a:p>
          <a:p>
            <a:pPr lvl="2"/>
            <a:r>
              <a:rPr lang="en-US" dirty="0"/>
              <a:t>Recorded the same information as the ship manifest</a:t>
            </a:r>
          </a:p>
        </p:txBody>
      </p:sp>
    </p:spTree>
    <p:extLst>
      <p:ext uri="{BB962C8B-B14F-4D97-AF65-F5344CB8AC3E}">
        <p14:creationId xmlns:p14="http://schemas.microsoft.com/office/powerpoint/2010/main" val="31703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1B038178-A094-479F-BB63-985727C30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72" y="0"/>
            <a:ext cx="6130056" cy="6858000"/>
          </a:xfrm>
          <a:prstGeom prst="rect">
            <a:avLst/>
          </a:prstGeom>
          <a:noFill/>
          <a:ln>
            <a:noFill/>
          </a:ln>
        </p:spPr>
      </p:pic>
      <p:sp>
        <p:nvSpPr>
          <p:cNvPr id="32" name="Freeform: Shape 31">
            <a:extLst>
              <a:ext uri="{FF2B5EF4-FFF2-40B4-BE49-F238E27FC236}">
                <a16:creationId xmlns:a16="http://schemas.microsoft.com/office/drawing/2014/main" id="{BBA3758A-0F92-4BD6-9490-7C76F623CB8D}"/>
              </a:ext>
            </a:extLst>
          </p:cNvPr>
          <p:cNvSpPr/>
          <p:nvPr/>
        </p:nvSpPr>
        <p:spPr>
          <a:xfrm>
            <a:off x="6893560" y="3469640"/>
            <a:ext cx="1595120" cy="1863477"/>
          </a:xfrm>
          <a:custGeom>
            <a:avLst/>
            <a:gdLst>
              <a:gd name="connsiteX0" fmla="*/ 1595120 w 1595120"/>
              <a:gd name="connsiteY0" fmla="*/ 0 h 1863477"/>
              <a:gd name="connsiteX1" fmla="*/ 1468120 w 1595120"/>
              <a:gd name="connsiteY1" fmla="*/ 878840 h 1863477"/>
              <a:gd name="connsiteX2" fmla="*/ 1178560 w 1595120"/>
              <a:gd name="connsiteY2" fmla="*/ 1762760 h 1863477"/>
              <a:gd name="connsiteX3" fmla="*/ 797560 w 1595120"/>
              <a:gd name="connsiteY3" fmla="*/ 1803400 h 1863477"/>
              <a:gd name="connsiteX4" fmla="*/ 30480 w 1595120"/>
              <a:gd name="connsiteY4" fmla="*/ 1402080 h 1863477"/>
              <a:gd name="connsiteX5" fmla="*/ 30480 w 1595120"/>
              <a:gd name="connsiteY5" fmla="*/ 1402080 h 1863477"/>
              <a:gd name="connsiteX6" fmla="*/ 0 w 1595120"/>
              <a:gd name="connsiteY6" fmla="*/ 1381760 h 18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20" h="1863477">
                <a:moveTo>
                  <a:pt x="1595120" y="0"/>
                </a:moveTo>
                <a:cubicBezTo>
                  <a:pt x="1566333" y="292523"/>
                  <a:pt x="1537547" y="585047"/>
                  <a:pt x="1468120" y="878840"/>
                </a:cubicBezTo>
                <a:cubicBezTo>
                  <a:pt x="1398693" y="1172633"/>
                  <a:pt x="1290320" y="1608667"/>
                  <a:pt x="1178560" y="1762760"/>
                </a:cubicBezTo>
                <a:cubicBezTo>
                  <a:pt x="1066800" y="1916853"/>
                  <a:pt x="988907" y="1863513"/>
                  <a:pt x="797560" y="1803400"/>
                </a:cubicBezTo>
                <a:cubicBezTo>
                  <a:pt x="606213" y="1743287"/>
                  <a:pt x="30480" y="1402080"/>
                  <a:pt x="30480" y="1402080"/>
                </a:cubicBezTo>
                <a:lnTo>
                  <a:pt x="30480" y="1402080"/>
                </a:lnTo>
                <a:lnTo>
                  <a:pt x="0" y="1381760"/>
                </a:lnTo>
              </a:path>
            </a:pathLst>
          </a:custGeom>
          <a:ln w="381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FF0000"/>
              </a:solidFill>
            </a:endParaRPr>
          </a:p>
        </p:txBody>
      </p:sp>
      <p:sp>
        <p:nvSpPr>
          <p:cNvPr id="2" name="Freeform: Shape 1">
            <a:extLst>
              <a:ext uri="{FF2B5EF4-FFF2-40B4-BE49-F238E27FC236}">
                <a16:creationId xmlns:a16="http://schemas.microsoft.com/office/drawing/2014/main" id="{11D7DFF8-366D-4398-ABA4-171DE442FE2C}"/>
              </a:ext>
            </a:extLst>
          </p:cNvPr>
          <p:cNvSpPr/>
          <p:nvPr/>
        </p:nvSpPr>
        <p:spPr>
          <a:xfrm>
            <a:off x="7545295" y="10160"/>
            <a:ext cx="1756308" cy="3580661"/>
          </a:xfrm>
          <a:custGeom>
            <a:avLst/>
            <a:gdLst>
              <a:gd name="connsiteX0" fmla="*/ 968785 w 1756308"/>
              <a:gd name="connsiteY0" fmla="*/ 3505200 h 3580661"/>
              <a:gd name="connsiteX1" fmla="*/ 1293905 w 1756308"/>
              <a:gd name="connsiteY1" fmla="*/ 3556000 h 3580661"/>
              <a:gd name="connsiteX2" fmla="*/ 1619025 w 1756308"/>
              <a:gd name="connsiteY2" fmla="*/ 3159760 h 3580661"/>
              <a:gd name="connsiteX3" fmla="*/ 1639345 w 1756308"/>
              <a:gd name="connsiteY3" fmla="*/ 2692400 h 3580661"/>
              <a:gd name="connsiteX4" fmla="*/ 145825 w 1756308"/>
              <a:gd name="connsiteY4" fmla="*/ 822960 h 3580661"/>
              <a:gd name="connsiteX5" fmla="*/ 54385 w 1756308"/>
              <a:gd name="connsiteY5" fmla="*/ 568960 h 3580661"/>
              <a:gd name="connsiteX6" fmla="*/ 125505 w 1756308"/>
              <a:gd name="connsiteY6" fmla="*/ 325120 h 3580661"/>
              <a:gd name="connsiteX7" fmla="*/ 196625 w 1756308"/>
              <a:gd name="connsiteY7" fmla="*/ 60960 h 3580661"/>
              <a:gd name="connsiteX8" fmla="*/ 186465 w 1756308"/>
              <a:gd name="connsiteY8" fmla="*/ 0 h 358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308" h="3580661">
                <a:moveTo>
                  <a:pt x="968785" y="3505200"/>
                </a:moveTo>
                <a:cubicBezTo>
                  <a:pt x="1077158" y="3559386"/>
                  <a:pt x="1185532" y="3613573"/>
                  <a:pt x="1293905" y="3556000"/>
                </a:cubicBezTo>
                <a:cubicBezTo>
                  <a:pt x="1402278" y="3498427"/>
                  <a:pt x="1561452" y="3303693"/>
                  <a:pt x="1619025" y="3159760"/>
                </a:cubicBezTo>
                <a:cubicBezTo>
                  <a:pt x="1676598" y="3015827"/>
                  <a:pt x="1884878" y="3081867"/>
                  <a:pt x="1639345" y="2692400"/>
                </a:cubicBezTo>
                <a:cubicBezTo>
                  <a:pt x="1393812" y="2302933"/>
                  <a:pt x="409985" y="1176867"/>
                  <a:pt x="145825" y="822960"/>
                </a:cubicBezTo>
                <a:cubicBezTo>
                  <a:pt x="-118335" y="469053"/>
                  <a:pt x="57772" y="651933"/>
                  <a:pt x="54385" y="568960"/>
                </a:cubicBezTo>
                <a:cubicBezTo>
                  <a:pt x="50998" y="485987"/>
                  <a:pt x="101798" y="409787"/>
                  <a:pt x="125505" y="325120"/>
                </a:cubicBezTo>
                <a:cubicBezTo>
                  <a:pt x="149212" y="240453"/>
                  <a:pt x="186465" y="115147"/>
                  <a:pt x="196625" y="60960"/>
                </a:cubicBezTo>
                <a:cubicBezTo>
                  <a:pt x="206785" y="6773"/>
                  <a:pt x="196625" y="3386"/>
                  <a:pt x="18646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9604BDDD-1F1C-4505-9DD9-414F245BE2BC}"/>
              </a:ext>
            </a:extLst>
          </p:cNvPr>
          <p:cNvSpPr/>
          <p:nvPr/>
        </p:nvSpPr>
        <p:spPr>
          <a:xfrm>
            <a:off x="5354932" y="2883112"/>
            <a:ext cx="3137200" cy="888156"/>
          </a:xfrm>
          <a:custGeom>
            <a:avLst/>
            <a:gdLst>
              <a:gd name="connsiteX0" fmla="*/ 0 w 3203852"/>
              <a:gd name="connsiteY0" fmla="*/ 0 h 906148"/>
              <a:gd name="connsiteX1" fmla="*/ 1165860 w 3203852"/>
              <a:gd name="connsiteY1" fmla="*/ 320040 h 906148"/>
              <a:gd name="connsiteX2" fmla="*/ 1634490 w 3203852"/>
              <a:gd name="connsiteY2" fmla="*/ 346710 h 906148"/>
              <a:gd name="connsiteX3" fmla="*/ 1897380 w 3203852"/>
              <a:gd name="connsiteY3" fmla="*/ 468630 h 906148"/>
              <a:gd name="connsiteX4" fmla="*/ 2202180 w 3203852"/>
              <a:gd name="connsiteY4" fmla="*/ 552450 h 906148"/>
              <a:gd name="connsiteX5" fmla="*/ 2255520 w 3203852"/>
              <a:gd name="connsiteY5" fmla="*/ 601980 h 906148"/>
              <a:gd name="connsiteX6" fmla="*/ 2362200 w 3203852"/>
              <a:gd name="connsiteY6" fmla="*/ 902970 h 906148"/>
              <a:gd name="connsiteX7" fmla="*/ 2506980 w 3203852"/>
              <a:gd name="connsiteY7" fmla="*/ 754380 h 906148"/>
              <a:gd name="connsiteX8" fmla="*/ 2647950 w 3203852"/>
              <a:gd name="connsiteY8" fmla="*/ 662940 h 906148"/>
              <a:gd name="connsiteX9" fmla="*/ 2712720 w 3203852"/>
              <a:gd name="connsiteY9" fmla="*/ 582930 h 906148"/>
              <a:gd name="connsiteX10" fmla="*/ 2910840 w 3203852"/>
              <a:gd name="connsiteY10" fmla="*/ 541020 h 906148"/>
              <a:gd name="connsiteX11" fmla="*/ 2952750 w 3203852"/>
              <a:gd name="connsiteY11" fmla="*/ 346710 h 906148"/>
              <a:gd name="connsiteX12" fmla="*/ 3063240 w 3203852"/>
              <a:gd name="connsiteY12" fmla="*/ 327660 h 906148"/>
              <a:gd name="connsiteX13" fmla="*/ 3188970 w 3203852"/>
              <a:gd name="connsiteY13" fmla="*/ 529590 h 906148"/>
              <a:gd name="connsiteX14" fmla="*/ 3196590 w 3203852"/>
              <a:gd name="connsiteY14" fmla="*/ 624840 h 90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3852" h="906148">
                <a:moveTo>
                  <a:pt x="0" y="0"/>
                </a:moveTo>
                <a:cubicBezTo>
                  <a:pt x="446722" y="131127"/>
                  <a:pt x="893445" y="262255"/>
                  <a:pt x="1165860" y="320040"/>
                </a:cubicBezTo>
                <a:cubicBezTo>
                  <a:pt x="1438275" y="377825"/>
                  <a:pt x="1512570" y="321945"/>
                  <a:pt x="1634490" y="346710"/>
                </a:cubicBezTo>
                <a:cubicBezTo>
                  <a:pt x="1756410" y="371475"/>
                  <a:pt x="1802765" y="434340"/>
                  <a:pt x="1897380" y="468630"/>
                </a:cubicBezTo>
                <a:cubicBezTo>
                  <a:pt x="1991995" y="502920"/>
                  <a:pt x="2142490" y="530225"/>
                  <a:pt x="2202180" y="552450"/>
                </a:cubicBezTo>
                <a:cubicBezTo>
                  <a:pt x="2261870" y="574675"/>
                  <a:pt x="2228850" y="543560"/>
                  <a:pt x="2255520" y="601980"/>
                </a:cubicBezTo>
                <a:cubicBezTo>
                  <a:pt x="2282190" y="660400"/>
                  <a:pt x="2320290" y="877570"/>
                  <a:pt x="2362200" y="902970"/>
                </a:cubicBezTo>
                <a:cubicBezTo>
                  <a:pt x="2404110" y="928370"/>
                  <a:pt x="2459355" y="794385"/>
                  <a:pt x="2506980" y="754380"/>
                </a:cubicBezTo>
                <a:cubicBezTo>
                  <a:pt x="2554605" y="714375"/>
                  <a:pt x="2613660" y="691515"/>
                  <a:pt x="2647950" y="662940"/>
                </a:cubicBezTo>
                <a:cubicBezTo>
                  <a:pt x="2682240" y="634365"/>
                  <a:pt x="2668905" y="603250"/>
                  <a:pt x="2712720" y="582930"/>
                </a:cubicBezTo>
                <a:cubicBezTo>
                  <a:pt x="2756535" y="562610"/>
                  <a:pt x="2870835" y="580390"/>
                  <a:pt x="2910840" y="541020"/>
                </a:cubicBezTo>
                <a:cubicBezTo>
                  <a:pt x="2950845" y="501650"/>
                  <a:pt x="2927350" y="382270"/>
                  <a:pt x="2952750" y="346710"/>
                </a:cubicBezTo>
                <a:cubicBezTo>
                  <a:pt x="2978150" y="311150"/>
                  <a:pt x="3023870" y="297180"/>
                  <a:pt x="3063240" y="327660"/>
                </a:cubicBezTo>
                <a:cubicBezTo>
                  <a:pt x="3102610" y="358140"/>
                  <a:pt x="3166745" y="480060"/>
                  <a:pt x="3188970" y="529590"/>
                </a:cubicBezTo>
                <a:cubicBezTo>
                  <a:pt x="3211195" y="579120"/>
                  <a:pt x="3203892" y="601980"/>
                  <a:pt x="3196590" y="62484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4847CD2-1174-41DC-BE61-22A7B1E980C8}"/>
              </a:ext>
            </a:extLst>
          </p:cNvPr>
          <p:cNvSpPr/>
          <p:nvPr/>
        </p:nvSpPr>
        <p:spPr>
          <a:xfrm>
            <a:off x="6601968" y="4861560"/>
            <a:ext cx="296672" cy="301752"/>
          </a:xfrm>
          <a:custGeom>
            <a:avLst/>
            <a:gdLst>
              <a:gd name="connsiteX0" fmla="*/ 248920 w 248920"/>
              <a:gd name="connsiteY0" fmla="*/ 0 h 284480"/>
              <a:gd name="connsiteX1" fmla="*/ 91440 w 248920"/>
              <a:gd name="connsiteY1" fmla="*/ 142240 h 284480"/>
              <a:gd name="connsiteX2" fmla="*/ 66040 w 248920"/>
              <a:gd name="connsiteY2" fmla="*/ 248920 h 284480"/>
              <a:gd name="connsiteX3" fmla="*/ 0 w 248920"/>
              <a:gd name="connsiteY3" fmla="*/ 284480 h 284480"/>
            </a:gdLst>
            <a:ahLst/>
            <a:cxnLst>
              <a:cxn ang="0">
                <a:pos x="connsiteX0" y="connsiteY0"/>
              </a:cxn>
              <a:cxn ang="0">
                <a:pos x="connsiteX1" y="connsiteY1"/>
              </a:cxn>
              <a:cxn ang="0">
                <a:pos x="connsiteX2" y="connsiteY2"/>
              </a:cxn>
              <a:cxn ang="0">
                <a:pos x="connsiteX3" y="connsiteY3"/>
              </a:cxn>
            </a:cxnLst>
            <a:rect l="l" t="t" r="r" b="b"/>
            <a:pathLst>
              <a:path w="248920" h="284480">
                <a:moveTo>
                  <a:pt x="248920" y="0"/>
                </a:moveTo>
                <a:cubicBezTo>
                  <a:pt x="185420" y="50376"/>
                  <a:pt x="121920" y="100753"/>
                  <a:pt x="91440" y="142240"/>
                </a:cubicBezTo>
                <a:cubicBezTo>
                  <a:pt x="60960" y="183727"/>
                  <a:pt x="81280" y="225213"/>
                  <a:pt x="66040" y="248920"/>
                </a:cubicBezTo>
                <a:cubicBezTo>
                  <a:pt x="50800" y="272627"/>
                  <a:pt x="25400" y="278553"/>
                  <a:pt x="0" y="284480"/>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6EDDD9-4619-46C8-AE5A-3D7F214BB7D7}"/>
              </a:ext>
            </a:extLst>
          </p:cNvPr>
          <p:cNvSpPr txBox="1"/>
          <p:nvPr/>
        </p:nvSpPr>
        <p:spPr>
          <a:xfrm>
            <a:off x="123317" y="5984144"/>
            <a:ext cx="5815310" cy="646331"/>
          </a:xfrm>
          <a:prstGeom prst="rect">
            <a:avLst/>
          </a:prstGeom>
          <a:noFill/>
        </p:spPr>
        <p:txBody>
          <a:bodyPr wrap="none" rtlCol="0">
            <a:spAutoFit/>
          </a:bodyPr>
          <a:lstStyle/>
          <a:p>
            <a:r>
              <a:rPr lang="en-US" dirty="0"/>
              <a:t>Map Source:</a:t>
            </a:r>
          </a:p>
          <a:p>
            <a:r>
              <a:rPr lang="en-US" dirty="0"/>
              <a:t>Wikipedia - </a:t>
            </a:r>
            <a:r>
              <a:rPr lang="en-US" i="1" dirty="0"/>
              <a:t>Territorial evolution of North America since 1763</a:t>
            </a:r>
          </a:p>
        </p:txBody>
      </p:sp>
      <p:sp>
        <p:nvSpPr>
          <p:cNvPr id="8" name="Oval 7">
            <a:extLst>
              <a:ext uri="{FF2B5EF4-FFF2-40B4-BE49-F238E27FC236}">
                <a16:creationId xmlns:a16="http://schemas.microsoft.com/office/drawing/2014/main" id="{219E0376-5381-406F-B7D9-3846431D98F3}"/>
              </a:ext>
            </a:extLst>
          </p:cNvPr>
          <p:cNvSpPr/>
          <p:nvPr/>
        </p:nvSpPr>
        <p:spPr>
          <a:xfrm>
            <a:off x="8107411" y="375599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74C65E-0DDA-48F2-A1A1-A91F8F63C4C7}"/>
              </a:ext>
            </a:extLst>
          </p:cNvPr>
          <p:cNvSpPr/>
          <p:nvPr/>
        </p:nvSpPr>
        <p:spPr>
          <a:xfrm>
            <a:off x="8005811" y="389061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B12A2F0-A031-45F6-902C-17F5D97DDCE3}"/>
              </a:ext>
            </a:extLst>
          </p:cNvPr>
          <p:cNvSpPr/>
          <p:nvPr/>
        </p:nvSpPr>
        <p:spPr>
          <a:xfrm>
            <a:off x="8240721" y="356796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AAE4BD-CD25-4C32-912B-60FDA367DF61}"/>
              </a:ext>
            </a:extLst>
          </p:cNvPr>
          <p:cNvSpPr/>
          <p:nvPr/>
        </p:nvSpPr>
        <p:spPr>
          <a:xfrm>
            <a:off x="7962956" y="397488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0FC6A-89E2-41D5-AB18-CC64B14764C4}"/>
              </a:ext>
            </a:extLst>
          </p:cNvPr>
          <p:cNvSpPr/>
          <p:nvPr/>
        </p:nvSpPr>
        <p:spPr>
          <a:xfrm>
            <a:off x="7168736" y="476736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A7B23D-E5BC-4CED-BD2F-FA56191F7CF0}"/>
              </a:ext>
            </a:extLst>
          </p:cNvPr>
          <p:cNvSpPr/>
          <p:nvPr/>
        </p:nvSpPr>
        <p:spPr>
          <a:xfrm>
            <a:off x="8133898" y="32775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589198-2898-423C-8990-34855A5AEBB6}"/>
              </a:ext>
            </a:extLst>
          </p:cNvPr>
          <p:cNvSpPr/>
          <p:nvPr/>
        </p:nvSpPr>
        <p:spPr>
          <a:xfrm>
            <a:off x="8292982" y="305949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DBDAB6-08BD-460C-82E5-6EFFA01E5DA2}"/>
              </a:ext>
            </a:extLst>
          </p:cNvPr>
          <p:cNvSpPr/>
          <p:nvPr/>
        </p:nvSpPr>
        <p:spPr>
          <a:xfrm>
            <a:off x="8489647" y="328035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6F5C3C-DA84-4484-96FB-8437A4D200C9}"/>
              </a:ext>
            </a:extLst>
          </p:cNvPr>
          <p:cNvSpPr/>
          <p:nvPr/>
        </p:nvSpPr>
        <p:spPr>
          <a:xfrm>
            <a:off x="8588501" y="335991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5885438A-160A-45FD-82D4-64469B092F12}"/>
              </a:ext>
            </a:extLst>
          </p:cNvPr>
          <p:cNvSpPr/>
          <p:nvPr/>
        </p:nvSpPr>
        <p:spPr>
          <a:xfrm>
            <a:off x="5354932" y="4334256"/>
            <a:ext cx="1247036" cy="829056"/>
          </a:xfrm>
          <a:custGeom>
            <a:avLst/>
            <a:gdLst>
              <a:gd name="connsiteX0" fmla="*/ 0 w 1243584"/>
              <a:gd name="connsiteY0" fmla="*/ 0 h 829056"/>
              <a:gd name="connsiteX1" fmla="*/ 530352 w 1243584"/>
              <a:gd name="connsiteY1" fmla="*/ 280416 h 829056"/>
              <a:gd name="connsiteX2" fmla="*/ 670560 w 1243584"/>
              <a:gd name="connsiteY2" fmla="*/ 225552 h 829056"/>
              <a:gd name="connsiteX3" fmla="*/ 701040 w 1243584"/>
              <a:gd name="connsiteY3" fmla="*/ 359664 h 829056"/>
              <a:gd name="connsiteX4" fmla="*/ 810768 w 1243584"/>
              <a:gd name="connsiteY4" fmla="*/ 512064 h 829056"/>
              <a:gd name="connsiteX5" fmla="*/ 938784 w 1243584"/>
              <a:gd name="connsiteY5" fmla="*/ 524256 h 829056"/>
              <a:gd name="connsiteX6" fmla="*/ 1097280 w 1243584"/>
              <a:gd name="connsiteY6" fmla="*/ 731520 h 829056"/>
              <a:gd name="connsiteX7" fmla="*/ 1243584 w 1243584"/>
              <a:gd name="connsiteY7" fmla="*/ 829056 h 8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584" h="829056">
                <a:moveTo>
                  <a:pt x="0" y="0"/>
                </a:moveTo>
                <a:cubicBezTo>
                  <a:pt x="209296" y="121412"/>
                  <a:pt x="418592" y="242824"/>
                  <a:pt x="530352" y="280416"/>
                </a:cubicBezTo>
                <a:cubicBezTo>
                  <a:pt x="642112" y="318008"/>
                  <a:pt x="642112" y="212344"/>
                  <a:pt x="670560" y="225552"/>
                </a:cubicBezTo>
                <a:cubicBezTo>
                  <a:pt x="699008" y="238760"/>
                  <a:pt x="677672" y="311912"/>
                  <a:pt x="701040" y="359664"/>
                </a:cubicBezTo>
                <a:cubicBezTo>
                  <a:pt x="724408" y="407416"/>
                  <a:pt x="771144" y="484632"/>
                  <a:pt x="810768" y="512064"/>
                </a:cubicBezTo>
                <a:cubicBezTo>
                  <a:pt x="850392" y="539496"/>
                  <a:pt x="891032" y="487680"/>
                  <a:pt x="938784" y="524256"/>
                </a:cubicBezTo>
                <a:cubicBezTo>
                  <a:pt x="986536" y="560832"/>
                  <a:pt x="1046480" y="680720"/>
                  <a:pt x="1097280" y="731520"/>
                </a:cubicBezTo>
                <a:cubicBezTo>
                  <a:pt x="1148080" y="782320"/>
                  <a:pt x="1195832" y="805688"/>
                  <a:pt x="1243584" y="829056"/>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82B131E-40B5-7FCF-139B-F1329CA7EBFA}"/>
              </a:ext>
            </a:extLst>
          </p:cNvPr>
          <p:cNvSpPr/>
          <p:nvPr/>
        </p:nvSpPr>
        <p:spPr>
          <a:xfrm>
            <a:off x="4980214" y="2865120"/>
            <a:ext cx="374718" cy="1469136"/>
          </a:xfrm>
          <a:custGeom>
            <a:avLst/>
            <a:gdLst>
              <a:gd name="connsiteX0" fmla="*/ 407126 w 407126"/>
              <a:gd name="connsiteY0" fmla="*/ 0 h 1386840"/>
              <a:gd name="connsiteX1" fmla="*/ 338546 w 407126"/>
              <a:gd name="connsiteY1" fmla="*/ 60960 h 1386840"/>
              <a:gd name="connsiteX2" fmla="*/ 315686 w 407126"/>
              <a:gd name="connsiteY2" fmla="*/ 91440 h 1386840"/>
              <a:gd name="connsiteX3" fmla="*/ 292826 w 407126"/>
              <a:gd name="connsiteY3" fmla="*/ 106680 h 1386840"/>
              <a:gd name="connsiteX4" fmla="*/ 247106 w 407126"/>
              <a:gd name="connsiteY4" fmla="*/ 137160 h 1386840"/>
              <a:gd name="connsiteX5" fmla="*/ 216626 w 407126"/>
              <a:gd name="connsiteY5" fmla="*/ 160020 h 1386840"/>
              <a:gd name="connsiteX6" fmla="*/ 155666 w 407126"/>
              <a:gd name="connsiteY6" fmla="*/ 205740 h 1386840"/>
              <a:gd name="connsiteX7" fmla="*/ 109946 w 407126"/>
              <a:gd name="connsiteY7" fmla="*/ 266700 h 1386840"/>
              <a:gd name="connsiteX8" fmla="*/ 64226 w 407126"/>
              <a:gd name="connsiteY8" fmla="*/ 335280 h 1386840"/>
              <a:gd name="connsiteX9" fmla="*/ 48986 w 407126"/>
              <a:gd name="connsiteY9" fmla="*/ 411480 h 1386840"/>
              <a:gd name="connsiteX10" fmla="*/ 41366 w 407126"/>
              <a:gd name="connsiteY10" fmla="*/ 472440 h 1386840"/>
              <a:gd name="connsiteX11" fmla="*/ 26126 w 407126"/>
              <a:gd name="connsiteY11" fmla="*/ 541020 h 1386840"/>
              <a:gd name="connsiteX12" fmla="*/ 18506 w 407126"/>
              <a:gd name="connsiteY12" fmla="*/ 563880 h 1386840"/>
              <a:gd name="connsiteX13" fmla="*/ 10886 w 407126"/>
              <a:gd name="connsiteY13" fmla="*/ 929640 h 1386840"/>
              <a:gd name="connsiteX14" fmla="*/ 26126 w 407126"/>
              <a:gd name="connsiteY14" fmla="*/ 975360 h 1386840"/>
              <a:gd name="connsiteX15" fmla="*/ 41366 w 407126"/>
              <a:gd name="connsiteY15" fmla="*/ 1089660 h 1386840"/>
              <a:gd name="connsiteX16" fmla="*/ 64226 w 407126"/>
              <a:gd name="connsiteY16" fmla="*/ 1135380 h 1386840"/>
              <a:gd name="connsiteX17" fmla="*/ 71846 w 407126"/>
              <a:gd name="connsiteY17" fmla="*/ 1158240 h 1386840"/>
              <a:gd name="connsiteX18" fmla="*/ 109946 w 407126"/>
              <a:gd name="connsiteY18" fmla="*/ 1203960 h 1386840"/>
              <a:gd name="connsiteX19" fmla="*/ 117566 w 407126"/>
              <a:gd name="connsiteY19" fmla="*/ 1226820 h 1386840"/>
              <a:gd name="connsiteX20" fmla="*/ 163286 w 407126"/>
              <a:gd name="connsiteY20" fmla="*/ 1264920 h 1386840"/>
              <a:gd name="connsiteX21" fmla="*/ 209006 w 407126"/>
              <a:gd name="connsiteY21" fmla="*/ 1295400 h 1386840"/>
              <a:gd name="connsiteX22" fmla="*/ 231866 w 407126"/>
              <a:gd name="connsiteY22" fmla="*/ 1318260 h 1386840"/>
              <a:gd name="connsiteX23" fmla="*/ 254726 w 407126"/>
              <a:gd name="connsiteY23" fmla="*/ 1325880 h 1386840"/>
              <a:gd name="connsiteX24" fmla="*/ 285206 w 407126"/>
              <a:gd name="connsiteY24" fmla="*/ 1348740 h 1386840"/>
              <a:gd name="connsiteX25" fmla="*/ 330926 w 407126"/>
              <a:gd name="connsiteY25" fmla="*/ 1379220 h 1386840"/>
              <a:gd name="connsiteX26" fmla="*/ 376646 w 407126"/>
              <a:gd name="connsiteY26" fmla="*/ 1386840 h 13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7126" h="1386840">
                <a:moveTo>
                  <a:pt x="407126" y="0"/>
                </a:moveTo>
                <a:cubicBezTo>
                  <a:pt x="377606" y="23616"/>
                  <a:pt x="363035" y="32973"/>
                  <a:pt x="338546" y="60960"/>
                </a:cubicBezTo>
                <a:cubicBezTo>
                  <a:pt x="330183" y="70518"/>
                  <a:pt x="324666" y="82460"/>
                  <a:pt x="315686" y="91440"/>
                </a:cubicBezTo>
                <a:cubicBezTo>
                  <a:pt x="309210" y="97916"/>
                  <a:pt x="299861" y="100817"/>
                  <a:pt x="292826" y="106680"/>
                </a:cubicBezTo>
                <a:cubicBezTo>
                  <a:pt x="254773" y="138391"/>
                  <a:pt x="287280" y="123769"/>
                  <a:pt x="247106" y="137160"/>
                </a:cubicBezTo>
                <a:cubicBezTo>
                  <a:pt x="236946" y="144780"/>
                  <a:pt x="226960" y="152638"/>
                  <a:pt x="216626" y="160020"/>
                </a:cubicBezTo>
                <a:cubicBezTo>
                  <a:pt x="195314" y="175243"/>
                  <a:pt x="174136" y="185591"/>
                  <a:pt x="155666" y="205740"/>
                </a:cubicBezTo>
                <a:cubicBezTo>
                  <a:pt x="138503" y="224464"/>
                  <a:pt x="124035" y="245566"/>
                  <a:pt x="109946" y="266700"/>
                </a:cubicBezTo>
                <a:lnTo>
                  <a:pt x="64226" y="335280"/>
                </a:lnTo>
                <a:cubicBezTo>
                  <a:pt x="54969" y="372306"/>
                  <a:pt x="55214" y="367885"/>
                  <a:pt x="48986" y="411480"/>
                </a:cubicBezTo>
                <a:cubicBezTo>
                  <a:pt x="46090" y="431752"/>
                  <a:pt x="44480" y="452200"/>
                  <a:pt x="41366" y="472440"/>
                </a:cubicBezTo>
                <a:cubicBezTo>
                  <a:pt x="38747" y="489463"/>
                  <a:pt x="31182" y="523322"/>
                  <a:pt x="26126" y="541020"/>
                </a:cubicBezTo>
                <a:cubicBezTo>
                  <a:pt x="23919" y="548743"/>
                  <a:pt x="21046" y="556260"/>
                  <a:pt x="18506" y="563880"/>
                </a:cubicBezTo>
                <a:cubicBezTo>
                  <a:pt x="-2628" y="732948"/>
                  <a:pt x="-6338" y="711465"/>
                  <a:pt x="10886" y="929640"/>
                </a:cubicBezTo>
                <a:cubicBezTo>
                  <a:pt x="12150" y="945655"/>
                  <a:pt x="21046" y="960120"/>
                  <a:pt x="26126" y="975360"/>
                </a:cubicBezTo>
                <a:cubicBezTo>
                  <a:pt x="29795" y="1008377"/>
                  <a:pt x="33765" y="1055456"/>
                  <a:pt x="41366" y="1089660"/>
                </a:cubicBezTo>
                <a:cubicBezTo>
                  <a:pt x="49027" y="1124136"/>
                  <a:pt x="47786" y="1102499"/>
                  <a:pt x="64226" y="1135380"/>
                </a:cubicBezTo>
                <a:cubicBezTo>
                  <a:pt x="67818" y="1142564"/>
                  <a:pt x="68254" y="1151056"/>
                  <a:pt x="71846" y="1158240"/>
                </a:cubicBezTo>
                <a:cubicBezTo>
                  <a:pt x="82455" y="1179458"/>
                  <a:pt x="93094" y="1187108"/>
                  <a:pt x="109946" y="1203960"/>
                </a:cubicBezTo>
                <a:cubicBezTo>
                  <a:pt x="112486" y="1211580"/>
                  <a:pt x="113111" y="1220137"/>
                  <a:pt x="117566" y="1226820"/>
                </a:cubicBezTo>
                <a:cubicBezTo>
                  <a:pt x="134262" y="1251865"/>
                  <a:pt x="142201" y="1247349"/>
                  <a:pt x="163286" y="1264920"/>
                </a:cubicBezTo>
                <a:cubicBezTo>
                  <a:pt x="201339" y="1296631"/>
                  <a:pt x="168832" y="1282009"/>
                  <a:pt x="209006" y="1295400"/>
                </a:cubicBezTo>
                <a:cubicBezTo>
                  <a:pt x="216626" y="1303020"/>
                  <a:pt x="222900" y="1312282"/>
                  <a:pt x="231866" y="1318260"/>
                </a:cubicBezTo>
                <a:cubicBezTo>
                  <a:pt x="238549" y="1322715"/>
                  <a:pt x="247752" y="1321895"/>
                  <a:pt x="254726" y="1325880"/>
                </a:cubicBezTo>
                <a:cubicBezTo>
                  <a:pt x="265753" y="1332181"/>
                  <a:pt x="274802" y="1341457"/>
                  <a:pt x="285206" y="1348740"/>
                </a:cubicBezTo>
                <a:cubicBezTo>
                  <a:pt x="300211" y="1359244"/>
                  <a:pt x="312859" y="1376209"/>
                  <a:pt x="330926" y="1379220"/>
                </a:cubicBezTo>
                <a:lnTo>
                  <a:pt x="376646" y="138684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56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884A-5DFB-4BBD-AABE-25050F879BD3}"/>
              </a:ext>
            </a:extLst>
          </p:cNvPr>
          <p:cNvSpPr>
            <a:spLocks noGrp="1"/>
          </p:cNvSpPr>
          <p:nvPr>
            <p:ph type="title"/>
          </p:nvPr>
        </p:nvSpPr>
        <p:spPr/>
        <p:txBody>
          <a:bodyPr/>
          <a:lstStyle/>
          <a:p>
            <a:r>
              <a:rPr lang="en-US" dirty="0">
                <a:solidFill>
                  <a:srgbClr val="0070C0"/>
                </a:solidFill>
              </a:rPr>
              <a:t>Search Strategy</a:t>
            </a:r>
            <a:endParaRPr lang="en-US" dirty="0"/>
          </a:p>
        </p:txBody>
      </p:sp>
    </p:spTree>
    <p:extLst>
      <p:ext uri="{BB962C8B-B14F-4D97-AF65-F5344CB8AC3E}">
        <p14:creationId xmlns:p14="http://schemas.microsoft.com/office/powerpoint/2010/main" val="2465380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5308-080D-4D04-AE27-FD593F88F2AD}"/>
              </a:ext>
            </a:extLst>
          </p:cNvPr>
          <p:cNvSpPr>
            <a:spLocks noGrp="1"/>
          </p:cNvSpPr>
          <p:nvPr>
            <p:ph type="title"/>
          </p:nvPr>
        </p:nvSpPr>
        <p:spPr/>
        <p:txBody>
          <a:bodyPr/>
          <a:lstStyle/>
          <a:p>
            <a:r>
              <a:rPr lang="en-US" dirty="0"/>
              <a:t>Begin by Researching the Basics</a:t>
            </a:r>
          </a:p>
        </p:txBody>
      </p:sp>
      <p:sp>
        <p:nvSpPr>
          <p:cNvPr id="3" name="Content Placeholder 2">
            <a:extLst>
              <a:ext uri="{FF2B5EF4-FFF2-40B4-BE49-F238E27FC236}">
                <a16:creationId xmlns:a16="http://schemas.microsoft.com/office/drawing/2014/main" id="{017F80D7-4B54-4D68-A94B-832D220D6D00}"/>
              </a:ext>
            </a:extLst>
          </p:cNvPr>
          <p:cNvSpPr>
            <a:spLocks noGrp="1"/>
          </p:cNvSpPr>
          <p:nvPr>
            <p:ph idx="1"/>
          </p:nvPr>
        </p:nvSpPr>
        <p:spPr/>
        <p:txBody>
          <a:bodyPr>
            <a:normAutofit fontScale="92500" lnSpcReduction="20000"/>
          </a:bodyPr>
          <a:lstStyle/>
          <a:p>
            <a:r>
              <a:rPr lang="en-US" b="1" dirty="0"/>
              <a:t>Name</a:t>
            </a:r>
          </a:p>
          <a:p>
            <a:r>
              <a:rPr lang="en-US" b="1" dirty="0"/>
              <a:t>Birth</a:t>
            </a:r>
          </a:p>
          <a:p>
            <a:r>
              <a:rPr lang="en-US" b="1" dirty="0"/>
              <a:t>Marriage</a:t>
            </a:r>
          </a:p>
          <a:p>
            <a:r>
              <a:rPr lang="en-US" b="1" dirty="0"/>
              <a:t>Death</a:t>
            </a:r>
          </a:p>
          <a:p>
            <a:r>
              <a:rPr lang="en-US" dirty="0"/>
              <a:t>Parents</a:t>
            </a:r>
          </a:p>
          <a:p>
            <a:r>
              <a:rPr lang="en-US" dirty="0"/>
              <a:t>Siblings</a:t>
            </a:r>
          </a:p>
          <a:p>
            <a:r>
              <a:rPr lang="en-US" dirty="0"/>
              <a:t>Spouse</a:t>
            </a:r>
          </a:p>
          <a:p>
            <a:r>
              <a:rPr lang="en-US" dirty="0"/>
              <a:t>Occupation</a:t>
            </a:r>
          </a:p>
          <a:p>
            <a:r>
              <a:rPr lang="en-US" dirty="0"/>
              <a:t>Children</a:t>
            </a:r>
          </a:p>
          <a:p>
            <a:r>
              <a:rPr lang="en-US" dirty="0"/>
              <a:t>Burial</a:t>
            </a:r>
          </a:p>
        </p:txBody>
      </p:sp>
    </p:spTree>
    <p:extLst>
      <p:ext uri="{BB962C8B-B14F-4D97-AF65-F5344CB8AC3E}">
        <p14:creationId xmlns:p14="http://schemas.microsoft.com/office/powerpoint/2010/main" val="246649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7B77-9BDA-41B2-AFDD-CC6F3FCAEEBA}"/>
              </a:ext>
            </a:extLst>
          </p:cNvPr>
          <p:cNvSpPr>
            <a:spLocks noGrp="1"/>
          </p:cNvSpPr>
          <p:nvPr>
            <p:ph type="title"/>
          </p:nvPr>
        </p:nvSpPr>
        <p:spPr/>
        <p:txBody>
          <a:bodyPr/>
          <a:lstStyle/>
          <a:p>
            <a:r>
              <a:rPr lang="en-US" dirty="0"/>
              <a:t>Additional Immigration Facts (or Rumors!)</a:t>
            </a:r>
          </a:p>
        </p:txBody>
      </p:sp>
      <p:sp>
        <p:nvSpPr>
          <p:cNvPr id="3" name="Content Placeholder 2">
            <a:extLst>
              <a:ext uri="{FF2B5EF4-FFF2-40B4-BE49-F238E27FC236}">
                <a16:creationId xmlns:a16="http://schemas.microsoft.com/office/drawing/2014/main" id="{DCD77146-9397-4771-A48D-36C94B7A3CC2}"/>
              </a:ext>
            </a:extLst>
          </p:cNvPr>
          <p:cNvSpPr>
            <a:spLocks noGrp="1"/>
          </p:cNvSpPr>
          <p:nvPr>
            <p:ph idx="1"/>
          </p:nvPr>
        </p:nvSpPr>
        <p:spPr/>
        <p:txBody>
          <a:bodyPr>
            <a:normAutofit lnSpcReduction="10000"/>
          </a:bodyPr>
          <a:lstStyle/>
          <a:p>
            <a:r>
              <a:rPr lang="en-US" dirty="0"/>
              <a:t>Reason for immigration</a:t>
            </a:r>
          </a:p>
          <a:p>
            <a:r>
              <a:rPr lang="en-US" dirty="0"/>
              <a:t>Port of Departure</a:t>
            </a:r>
          </a:p>
          <a:p>
            <a:r>
              <a:rPr lang="en-US" dirty="0"/>
              <a:t>Name of the ship</a:t>
            </a:r>
          </a:p>
          <a:p>
            <a:r>
              <a:rPr lang="en-US" dirty="0"/>
              <a:t>Traveling companions</a:t>
            </a:r>
          </a:p>
          <a:p>
            <a:r>
              <a:rPr lang="en-US" dirty="0"/>
              <a:t>Route Traveled</a:t>
            </a:r>
          </a:p>
          <a:p>
            <a:r>
              <a:rPr lang="en-US" dirty="0"/>
              <a:t>Port of Arrival</a:t>
            </a:r>
          </a:p>
          <a:p>
            <a:r>
              <a:rPr lang="en-US" dirty="0"/>
              <a:t>Date of Arrival</a:t>
            </a:r>
          </a:p>
          <a:p>
            <a:r>
              <a:rPr lang="en-US" dirty="0"/>
              <a:t>Age on arrival</a:t>
            </a:r>
          </a:p>
          <a:p>
            <a:r>
              <a:rPr lang="en-US" dirty="0"/>
              <a:t>Final Destination</a:t>
            </a:r>
          </a:p>
        </p:txBody>
      </p:sp>
    </p:spTree>
    <p:extLst>
      <p:ext uri="{BB962C8B-B14F-4D97-AF65-F5344CB8AC3E}">
        <p14:creationId xmlns:p14="http://schemas.microsoft.com/office/powerpoint/2010/main" val="278430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A447-78AE-41D7-B75D-643077D76A82}"/>
              </a:ext>
            </a:extLst>
          </p:cNvPr>
          <p:cNvSpPr>
            <a:spLocks noGrp="1"/>
          </p:cNvSpPr>
          <p:nvPr>
            <p:ph type="title"/>
          </p:nvPr>
        </p:nvSpPr>
        <p:spPr/>
        <p:txBody>
          <a:bodyPr/>
          <a:lstStyle/>
          <a:p>
            <a:r>
              <a:rPr lang="en-US" dirty="0"/>
              <a:t>Sources of Emigration Information</a:t>
            </a:r>
          </a:p>
        </p:txBody>
      </p:sp>
      <p:sp>
        <p:nvSpPr>
          <p:cNvPr id="3" name="Content Placeholder 2">
            <a:extLst>
              <a:ext uri="{FF2B5EF4-FFF2-40B4-BE49-F238E27FC236}">
                <a16:creationId xmlns:a16="http://schemas.microsoft.com/office/drawing/2014/main" id="{3B7D839D-6C15-4572-B376-E5CA946118DB}"/>
              </a:ext>
            </a:extLst>
          </p:cNvPr>
          <p:cNvSpPr>
            <a:spLocks noGrp="1"/>
          </p:cNvSpPr>
          <p:nvPr>
            <p:ph idx="1"/>
          </p:nvPr>
        </p:nvSpPr>
        <p:spPr/>
        <p:txBody>
          <a:bodyPr>
            <a:normAutofit/>
          </a:bodyPr>
          <a:lstStyle/>
          <a:p>
            <a:r>
              <a:rPr lang="en-US" dirty="0"/>
              <a:t>US Census</a:t>
            </a:r>
          </a:p>
          <a:p>
            <a:pPr lvl="1"/>
            <a:r>
              <a:rPr lang="en-US" dirty="0"/>
              <a:t>1900, 1910, 1920 or 1930 recorded year of entry and citizenship status</a:t>
            </a:r>
          </a:p>
          <a:p>
            <a:r>
              <a:rPr lang="en-US" dirty="0"/>
              <a:t>Naturalization Applications</a:t>
            </a:r>
          </a:p>
          <a:p>
            <a:r>
              <a:rPr lang="en-US" dirty="0"/>
              <a:t>Local histories</a:t>
            </a:r>
          </a:p>
          <a:p>
            <a:r>
              <a:rPr lang="en-US" dirty="0"/>
              <a:t>Personal and family documentation</a:t>
            </a:r>
          </a:p>
          <a:p>
            <a:r>
              <a:rPr lang="en-US" dirty="0"/>
              <a:t>Oral family traditions</a:t>
            </a:r>
          </a:p>
          <a:p>
            <a:r>
              <a:rPr lang="en-US" dirty="0"/>
              <a:t>Church records</a:t>
            </a:r>
          </a:p>
          <a:p>
            <a:r>
              <a:rPr lang="en-US" dirty="0"/>
              <a:t>Homestead application (act of 1862)</a:t>
            </a:r>
          </a:p>
        </p:txBody>
      </p:sp>
    </p:spTree>
    <p:extLst>
      <p:ext uri="{BB962C8B-B14F-4D97-AF65-F5344CB8AC3E}">
        <p14:creationId xmlns:p14="http://schemas.microsoft.com/office/powerpoint/2010/main" val="221762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F49F-F61A-441F-AF40-0ED87E98371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83A9E1-BD9B-4C38-8DD6-5484397F134D}"/>
              </a:ext>
            </a:extLst>
          </p:cNvPr>
          <p:cNvSpPr>
            <a:spLocks noGrp="1"/>
          </p:cNvSpPr>
          <p:nvPr>
            <p:ph idx="1"/>
          </p:nvPr>
        </p:nvSpPr>
        <p:spPr/>
        <p:txBody>
          <a:bodyPr/>
          <a:lstStyle/>
          <a:p>
            <a:r>
              <a:rPr lang="en-US" dirty="0"/>
              <a:t>How did they travel?</a:t>
            </a:r>
          </a:p>
          <a:p>
            <a:r>
              <a:rPr lang="en-US" dirty="0"/>
              <a:t>Why did they come?</a:t>
            </a:r>
          </a:p>
          <a:p>
            <a:r>
              <a:rPr lang="en-US" dirty="0"/>
              <a:t>Regulations &amp; Records</a:t>
            </a:r>
          </a:p>
          <a:p>
            <a:r>
              <a:rPr lang="en-US" dirty="0"/>
              <a:t>Transmigration</a:t>
            </a:r>
          </a:p>
          <a:p>
            <a:r>
              <a:rPr lang="en-US" dirty="0"/>
              <a:t>Online Resources</a:t>
            </a:r>
          </a:p>
          <a:p>
            <a:r>
              <a:rPr lang="en-US" dirty="0"/>
              <a:t>Search Strategies</a:t>
            </a:r>
          </a:p>
        </p:txBody>
      </p:sp>
    </p:spTree>
    <p:extLst>
      <p:ext uri="{BB962C8B-B14F-4D97-AF65-F5344CB8AC3E}">
        <p14:creationId xmlns:p14="http://schemas.microsoft.com/office/powerpoint/2010/main" val="3772157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7B77-9BDA-41B2-AFDD-CC6F3FCAEEBA}"/>
              </a:ext>
            </a:extLst>
          </p:cNvPr>
          <p:cNvSpPr>
            <a:spLocks noGrp="1"/>
          </p:cNvSpPr>
          <p:nvPr>
            <p:ph type="title"/>
          </p:nvPr>
        </p:nvSpPr>
        <p:spPr>
          <a:xfrm>
            <a:off x="457200" y="365125"/>
            <a:ext cx="11359662" cy="1325563"/>
          </a:xfrm>
        </p:spPr>
        <p:txBody>
          <a:bodyPr/>
          <a:lstStyle/>
          <a:p>
            <a:r>
              <a:rPr lang="en-US" dirty="0"/>
              <a:t>Basic Information Required For </a:t>
            </a:r>
            <a:r>
              <a:rPr lang="en-US" b="1" dirty="0"/>
              <a:t>Online Searching</a:t>
            </a:r>
          </a:p>
        </p:txBody>
      </p:sp>
      <p:sp>
        <p:nvSpPr>
          <p:cNvPr id="3" name="Content Placeholder 2">
            <a:extLst>
              <a:ext uri="{FF2B5EF4-FFF2-40B4-BE49-F238E27FC236}">
                <a16:creationId xmlns:a16="http://schemas.microsoft.com/office/drawing/2014/main" id="{DCD77146-9397-4771-A48D-36C94B7A3CC2}"/>
              </a:ext>
            </a:extLst>
          </p:cNvPr>
          <p:cNvSpPr>
            <a:spLocks noGrp="1"/>
          </p:cNvSpPr>
          <p:nvPr>
            <p:ph idx="1"/>
          </p:nvPr>
        </p:nvSpPr>
        <p:spPr>
          <a:xfrm>
            <a:off x="838200" y="1825625"/>
            <a:ext cx="10515600" cy="3556000"/>
          </a:xfrm>
        </p:spPr>
        <p:txBody>
          <a:bodyPr>
            <a:normAutofit/>
          </a:bodyPr>
          <a:lstStyle/>
          <a:p>
            <a:r>
              <a:rPr lang="en-US" b="1" dirty="0"/>
              <a:t>Full Original Name</a:t>
            </a:r>
          </a:p>
          <a:p>
            <a:pPr lvl="1"/>
            <a:r>
              <a:rPr lang="en-US" dirty="0"/>
              <a:t>Recorded at the point of embarkation</a:t>
            </a:r>
          </a:p>
          <a:p>
            <a:r>
              <a:rPr lang="en-US" b="1" dirty="0"/>
              <a:t>Age at Arrival</a:t>
            </a:r>
          </a:p>
          <a:p>
            <a:r>
              <a:rPr lang="en-US" b="1" dirty="0"/>
              <a:t>Date of Arrival</a:t>
            </a:r>
          </a:p>
          <a:p>
            <a:pPr marL="0" indent="0">
              <a:buNone/>
            </a:pPr>
            <a:endParaRPr lang="en-US" b="1" dirty="0"/>
          </a:p>
        </p:txBody>
      </p:sp>
    </p:spTree>
    <p:extLst>
      <p:ext uri="{BB962C8B-B14F-4D97-AF65-F5344CB8AC3E}">
        <p14:creationId xmlns:p14="http://schemas.microsoft.com/office/powerpoint/2010/main" val="298314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587E-7DF8-4961-B5C6-D8CD6064A50B}"/>
              </a:ext>
            </a:extLst>
          </p:cNvPr>
          <p:cNvSpPr>
            <a:spLocks noGrp="1"/>
          </p:cNvSpPr>
          <p:nvPr>
            <p:ph type="title"/>
          </p:nvPr>
        </p:nvSpPr>
        <p:spPr/>
        <p:txBody>
          <a:bodyPr/>
          <a:lstStyle/>
          <a:p>
            <a:r>
              <a:rPr lang="en-US" dirty="0"/>
              <a:t>Family Search Card Catalog</a:t>
            </a:r>
          </a:p>
        </p:txBody>
      </p:sp>
      <p:pic>
        <p:nvPicPr>
          <p:cNvPr id="6" name="Picture 5">
            <a:extLst>
              <a:ext uri="{FF2B5EF4-FFF2-40B4-BE49-F238E27FC236}">
                <a16:creationId xmlns:a16="http://schemas.microsoft.com/office/drawing/2014/main" id="{D6151599-0B66-4D02-A0C1-8D264F21AB4C}"/>
              </a:ext>
            </a:extLst>
          </p:cNvPr>
          <p:cNvPicPr>
            <a:picLocks noChangeAspect="1"/>
          </p:cNvPicPr>
          <p:nvPr/>
        </p:nvPicPr>
        <p:blipFill>
          <a:blip r:embed="rId2"/>
          <a:stretch>
            <a:fillRect/>
          </a:stretch>
        </p:blipFill>
        <p:spPr>
          <a:xfrm>
            <a:off x="1013118" y="1804988"/>
            <a:ext cx="10340682" cy="3525548"/>
          </a:xfrm>
          <a:prstGeom prst="rect">
            <a:avLst/>
          </a:prstGeom>
        </p:spPr>
      </p:pic>
    </p:spTree>
    <p:extLst>
      <p:ext uri="{BB962C8B-B14F-4D97-AF65-F5344CB8AC3E}">
        <p14:creationId xmlns:p14="http://schemas.microsoft.com/office/powerpoint/2010/main" val="1551278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714B47-BAE8-44DF-B958-6142D5492D46}"/>
              </a:ext>
            </a:extLst>
          </p:cNvPr>
          <p:cNvPicPr>
            <a:picLocks noChangeAspect="1"/>
          </p:cNvPicPr>
          <p:nvPr/>
        </p:nvPicPr>
        <p:blipFill>
          <a:blip r:embed="rId2"/>
          <a:stretch>
            <a:fillRect/>
          </a:stretch>
        </p:blipFill>
        <p:spPr>
          <a:xfrm>
            <a:off x="1694093" y="290945"/>
            <a:ext cx="8862118" cy="6317673"/>
          </a:xfrm>
          <a:prstGeom prst="rect">
            <a:avLst/>
          </a:prstGeom>
        </p:spPr>
      </p:pic>
      <p:sp>
        <p:nvSpPr>
          <p:cNvPr id="6" name="Oval 5">
            <a:extLst>
              <a:ext uri="{FF2B5EF4-FFF2-40B4-BE49-F238E27FC236}">
                <a16:creationId xmlns:a16="http://schemas.microsoft.com/office/drawing/2014/main" id="{839568AE-6BF3-433B-8C15-E53C06014644}"/>
              </a:ext>
            </a:extLst>
          </p:cNvPr>
          <p:cNvSpPr/>
          <p:nvPr/>
        </p:nvSpPr>
        <p:spPr>
          <a:xfrm>
            <a:off x="9667009" y="509156"/>
            <a:ext cx="488373" cy="4675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6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AE32A-0BA0-C874-7817-E0A6CCE3D6FB}"/>
              </a:ext>
            </a:extLst>
          </p:cNvPr>
          <p:cNvPicPr>
            <a:picLocks noChangeAspect="1"/>
          </p:cNvPicPr>
          <p:nvPr/>
        </p:nvPicPr>
        <p:blipFill>
          <a:blip r:embed="rId3"/>
          <a:stretch>
            <a:fillRect/>
          </a:stretch>
        </p:blipFill>
        <p:spPr>
          <a:xfrm>
            <a:off x="0" y="42333"/>
            <a:ext cx="12192000" cy="6773334"/>
          </a:xfrm>
          <a:prstGeom prst="rect">
            <a:avLst/>
          </a:prstGeom>
        </p:spPr>
      </p:pic>
      <p:sp>
        <p:nvSpPr>
          <p:cNvPr id="6" name="Rectangle 5">
            <a:extLst>
              <a:ext uri="{FF2B5EF4-FFF2-40B4-BE49-F238E27FC236}">
                <a16:creationId xmlns:a16="http://schemas.microsoft.com/office/drawing/2014/main" id="{393A6DDA-609F-D69D-7141-44FC53FF2307}"/>
              </a:ext>
            </a:extLst>
          </p:cNvPr>
          <p:cNvSpPr/>
          <p:nvPr/>
        </p:nvSpPr>
        <p:spPr>
          <a:xfrm>
            <a:off x="505363" y="3274099"/>
            <a:ext cx="2391400" cy="1730670"/>
          </a:xfrm>
          <a:prstGeom prst="rect">
            <a:avLst/>
          </a:prstGeom>
          <a:noFill/>
          <a:ln>
            <a:solidFill>
              <a:srgbClr val="EC39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9A0970-31A3-003C-44AE-6860EC7711F2}"/>
              </a:ext>
            </a:extLst>
          </p:cNvPr>
          <p:cNvSpPr/>
          <p:nvPr/>
        </p:nvSpPr>
        <p:spPr>
          <a:xfrm>
            <a:off x="734544" y="1967647"/>
            <a:ext cx="982574" cy="1187382"/>
          </a:xfrm>
          <a:prstGeom prst="rect">
            <a:avLst/>
          </a:prstGeom>
          <a:noFill/>
          <a:ln>
            <a:solidFill>
              <a:srgbClr val="EC39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9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D5BAE3-A828-4FB7-BAFC-9F71535B26B8}"/>
              </a:ext>
            </a:extLst>
          </p:cNvPr>
          <p:cNvPicPr>
            <a:picLocks noChangeAspect="1"/>
          </p:cNvPicPr>
          <p:nvPr/>
        </p:nvPicPr>
        <p:blipFill>
          <a:blip r:embed="rId3"/>
          <a:stretch>
            <a:fillRect/>
          </a:stretch>
        </p:blipFill>
        <p:spPr>
          <a:xfrm>
            <a:off x="1037764" y="190518"/>
            <a:ext cx="10116470" cy="5698566"/>
          </a:xfrm>
          <a:prstGeom prst="rect">
            <a:avLst/>
          </a:prstGeom>
        </p:spPr>
      </p:pic>
      <p:sp>
        <p:nvSpPr>
          <p:cNvPr id="5" name="TextBox 4">
            <a:extLst>
              <a:ext uri="{FF2B5EF4-FFF2-40B4-BE49-F238E27FC236}">
                <a16:creationId xmlns:a16="http://schemas.microsoft.com/office/drawing/2014/main" id="{2805AD39-C675-48CE-ADFA-68C6753A9A86}"/>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4"/>
              </a:rPr>
              <a:t>https://www.germanroots.com/</a:t>
            </a:r>
            <a:endParaRPr lang="en-US" sz="2800" dirty="0"/>
          </a:p>
        </p:txBody>
      </p:sp>
      <p:sp>
        <p:nvSpPr>
          <p:cNvPr id="6" name="Rectangle 5">
            <a:extLst>
              <a:ext uri="{FF2B5EF4-FFF2-40B4-BE49-F238E27FC236}">
                <a16:creationId xmlns:a16="http://schemas.microsoft.com/office/drawing/2014/main" id="{98183A86-567D-4625-ADC6-C41B96A69E32}"/>
              </a:ext>
            </a:extLst>
          </p:cNvPr>
          <p:cNvSpPr/>
          <p:nvPr/>
        </p:nvSpPr>
        <p:spPr>
          <a:xfrm>
            <a:off x="7430946" y="2523282"/>
            <a:ext cx="3437681" cy="7205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79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23A57F-B64E-2A89-39A9-F4E57D1CD23E}"/>
              </a:ext>
            </a:extLst>
          </p:cNvPr>
          <p:cNvPicPr>
            <a:picLocks noChangeAspect="1"/>
          </p:cNvPicPr>
          <p:nvPr/>
        </p:nvPicPr>
        <p:blipFill>
          <a:blip r:embed="rId2"/>
          <a:stretch>
            <a:fillRect/>
          </a:stretch>
        </p:blipFill>
        <p:spPr>
          <a:xfrm>
            <a:off x="1456677" y="276863"/>
            <a:ext cx="9278645" cy="4505954"/>
          </a:xfrm>
          <a:prstGeom prst="rect">
            <a:avLst/>
          </a:prstGeom>
        </p:spPr>
      </p:pic>
      <p:sp>
        <p:nvSpPr>
          <p:cNvPr id="2" name="Rectangle 1">
            <a:extLst>
              <a:ext uri="{FF2B5EF4-FFF2-40B4-BE49-F238E27FC236}">
                <a16:creationId xmlns:a16="http://schemas.microsoft.com/office/drawing/2014/main" id="{231E5340-36D8-4ACC-A0D1-7DE9F294F62F}"/>
              </a:ext>
            </a:extLst>
          </p:cNvPr>
          <p:cNvSpPr/>
          <p:nvPr/>
        </p:nvSpPr>
        <p:spPr>
          <a:xfrm>
            <a:off x="1280160" y="3566160"/>
            <a:ext cx="9136380" cy="678180"/>
          </a:xfrm>
          <a:prstGeom prst="rect">
            <a:avLst/>
          </a:prstGeom>
          <a:noFill/>
          <a:ln>
            <a:solidFill>
              <a:srgbClr val="EC39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5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93B41E-1DD3-4467-85F8-D5AB73BAC59F}"/>
              </a:ext>
            </a:extLst>
          </p:cNvPr>
          <p:cNvPicPr>
            <a:picLocks noChangeAspect="1"/>
          </p:cNvPicPr>
          <p:nvPr/>
        </p:nvPicPr>
        <p:blipFill>
          <a:blip r:embed="rId2"/>
          <a:stretch>
            <a:fillRect/>
          </a:stretch>
        </p:blipFill>
        <p:spPr>
          <a:xfrm>
            <a:off x="103390" y="847846"/>
            <a:ext cx="11985219" cy="5162308"/>
          </a:xfrm>
          <a:prstGeom prst="rect">
            <a:avLst/>
          </a:prstGeom>
        </p:spPr>
      </p:pic>
      <p:cxnSp>
        <p:nvCxnSpPr>
          <p:cNvPr id="3" name="Straight Connector 2">
            <a:extLst>
              <a:ext uri="{FF2B5EF4-FFF2-40B4-BE49-F238E27FC236}">
                <a16:creationId xmlns:a16="http://schemas.microsoft.com/office/drawing/2014/main" id="{57B5D4FF-9E46-434B-85B6-24251E359EDE}"/>
              </a:ext>
            </a:extLst>
          </p:cNvPr>
          <p:cNvCxnSpPr>
            <a:cxnSpLocks/>
          </p:cNvCxnSpPr>
          <p:nvPr/>
        </p:nvCxnSpPr>
        <p:spPr>
          <a:xfrm>
            <a:off x="4602603" y="1990846"/>
            <a:ext cx="12773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5A2C19-95F7-4E04-94EA-46D68734AD51}"/>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Tree>
    <p:extLst>
      <p:ext uri="{BB962C8B-B14F-4D97-AF65-F5344CB8AC3E}">
        <p14:creationId xmlns:p14="http://schemas.microsoft.com/office/powerpoint/2010/main" val="3985806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93CF9-6834-4FEF-970B-26150C4DD8F2}"/>
              </a:ext>
            </a:extLst>
          </p:cNvPr>
          <p:cNvPicPr>
            <a:picLocks noChangeAspect="1"/>
          </p:cNvPicPr>
          <p:nvPr/>
        </p:nvPicPr>
        <p:blipFill>
          <a:blip r:embed="rId2"/>
          <a:stretch>
            <a:fillRect/>
          </a:stretch>
        </p:blipFill>
        <p:spPr>
          <a:xfrm>
            <a:off x="117677" y="439839"/>
            <a:ext cx="11620980" cy="5810490"/>
          </a:xfrm>
          <a:prstGeom prst="rect">
            <a:avLst/>
          </a:prstGeom>
        </p:spPr>
      </p:pic>
      <p:cxnSp>
        <p:nvCxnSpPr>
          <p:cNvPr id="3" name="Straight Connector 2">
            <a:extLst>
              <a:ext uri="{FF2B5EF4-FFF2-40B4-BE49-F238E27FC236}">
                <a16:creationId xmlns:a16="http://schemas.microsoft.com/office/drawing/2014/main" id="{00B9E30B-F6D1-434D-9DC6-885D8106D69B}"/>
              </a:ext>
            </a:extLst>
          </p:cNvPr>
          <p:cNvCxnSpPr>
            <a:cxnSpLocks/>
          </p:cNvCxnSpPr>
          <p:nvPr/>
        </p:nvCxnSpPr>
        <p:spPr>
          <a:xfrm>
            <a:off x="9614441" y="3429000"/>
            <a:ext cx="12773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3586AE3-E271-423E-B5F1-E0F902B594ED}"/>
              </a:ext>
            </a:extLst>
          </p:cNvPr>
          <p:cNvCxnSpPr>
            <a:cxnSpLocks/>
          </p:cNvCxnSpPr>
          <p:nvPr/>
        </p:nvCxnSpPr>
        <p:spPr>
          <a:xfrm>
            <a:off x="1051104" y="3766595"/>
            <a:ext cx="12773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B81F08-CF49-47E2-9E3C-43609E774810}"/>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Tree>
    <p:extLst>
      <p:ext uri="{BB962C8B-B14F-4D97-AF65-F5344CB8AC3E}">
        <p14:creationId xmlns:p14="http://schemas.microsoft.com/office/powerpoint/2010/main" val="28788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34DC2-5C9A-4A7A-A418-815B45E8B6A8}"/>
              </a:ext>
            </a:extLst>
          </p:cNvPr>
          <p:cNvPicPr>
            <a:picLocks noChangeAspect="1"/>
          </p:cNvPicPr>
          <p:nvPr/>
        </p:nvPicPr>
        <p:blipFill>
          <a:blip r:embed="rId2"/>
          <a:stretch>
            <a:fillRect/>
          </a:stretch>
        </p:blipFill>
        <p:spPr>
          <a:xfrm>
            <a:off x="297202" y="1003802"/>
            <a:ext cx="11597595" cy="4850396"/>
          </a:xfrm>
          <a:prstGeom prst="rect">
            <a:avLst/>
          </a:prstGeom>
        </p:spPr>
      </p:pic>
      <p:sp>
        <p:nvSpPr>
          <p:cNvPr id="3" name="TextBox 2">
            <a:extLst>
              <a:ext uri="{FF2B5EF4-FFF2-40B4-BE49-F238E27FC236}">
                <a16:creationId xmlns:a16="http://schemas.microsoft.com/office/drawing/2014/main" id="{9770A1E9-ECD6-4686-BA2E-7C5C8316B2E4}"/>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Tree>
    <p:extLst>
      <p:ext uri="{BB962C8B-B14F-4D97-AF65-F5344CB8AC3E}">
        <p14:creationId xmlns:p14="http://schemas.microsoft.com/office/powerpoint/2010/main" val="1924959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23A57F-B64E-2A89-39A9-F4E57D1CD23E}"/>
              </a:ext>
            </a:extLst>
          </p:cNvPr>
          <p:cNvPicPr>
            <a:picLocks noChangeAspect="1"/>
          </p:cNvPicPr>
          <p:nvPr/>
        </p:nvPicPr>
        <p:blipFill>
          <a:blip r:embed="rId2"/>
          <a:stretch>
            <a:fillRect/>
          </a:stretch>
        </p:blipFill>
        <p:spPr>
          <a:xfrm>
            <a:off x="1456677" y="276863"/>
            <a:ext cx="9278645" cy="4505954"/>
          </a:xfrm>
          <a:prstGeom prst="rect">
            <a:avLst/>
          </a:prstGeom>
        </p:spPr>
      </p:pic>
      <p:sp>
        <p:nvSpPr>
          <p:cNvPr id="8" name="Rectangle 7">
            <a:extLst>
              <a:ext uri="{FF2B5EF4-FFF2-40B4-BE49-F238E27FC236}">
                <a16:creationId xmlns:a16="http://schemas.microsoft.com/office/drawing/2014/main" id="{E37BA941-6DE7-2993-2F2F-E199641FE247}"/>
              </a:ext>
            </a:extLst>
          </p:cNvPr>
          <p:cNvSpPr/>
          <p:nvPr/>
        </p:nvSpPr>
        <p:spPr>
          <a:xfrm>
            <a:off x="1280160" y="4244340"/>
            <a:ext cx="7239000" cy="538477"/>
          </a:xfrm>
          <a:prstGeom prst="rect">
            <a:avLst/>
          </a:prstGeom>
          <a:noFill/>
          <a:ln>
            <a:solidFill>
              <a:srgbClr val="EC39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3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0474-E305-4030-BE59-79F561A4C2A9}"/>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15921A02-FF74-4B42-A708-88C48055B8AE}"/>
              </a:ext>
            </a:extLst>
          </p:cNvPr>
          <p:cNvSpPr>
            <a:spLocks noGrp="1"/>
          </p:cNvSpPr>
          <p:nvPr>
            <p:ph idx="1"/>
          </p:nvPr>
        </p:nvSpPr>
        <p:spPr/>
        <p:txBody>
          <a:bodyPr/>
          <a:lstStyle/>
          <a:p>
            <a:pPr lvl="0"/>
            <a:r>
              <a:rPr lang="en-US" b="1" dirty="0"/>
              <a:t>Emigration</a:t>
            </a:r>
            <a:r>
              <a:rPr lang="en-US" dirty="0"/>
              <a:t> – Leaving a country and settling somewhere else</a:t>
            </a:r>
          </a:p>
          <a:p>
            <a:r>
              <a:rPr lang="en-US" b="1" dirty="0"/>
              <a:t>Transmigration</a:t>
            </a:r>
            <a:r>
              <a:rPr lang="en-US" dirty="0"/>
              <a:t> – Passing through a country while emigrating</a:t>
            </a:r>
          </a:p>
          <a:p>
            <a:pPr lvl="0"/>
            <a:r>
              <a:rPr lang="en-US" b="1" dirty="0"/>
              <a:t>Immigration</a:t>
            </a:r>
            <a:r>
              <a:rPr lang="en-US" dirty="0"/>
              <a:t> – Entering a country and settling there</a:t>
            </a:r>
          </a:p>
          <a:p>
            <a:endParaRPr lang="en-US" dirty="0"/>
          </a:p>
        </p:txBody>
      </p:sp>
    </p:spTree>
    <p:extLst>
      <p:ext uri="{BB962C8B-B14F-4D97-AF65-F5344CB8AC3E}">
        <p14:creationId xmlns:p14="http://schemas.microsoft.com/office/powerpoint/2010/main" val="368244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A26504-1327-421D-9A40-7A46EE3DBBED}"/>
              </a:ext>
            </a:extLst>
          </p:cNvPr>
          <p:cNvPicPr>
            <a:picLocks noChangeAspect="1"/>
          </p:cNvPicPr>
          <p:nvPr/>
        </p:nvPicPr>
        <p:blipFill>
          <a:blip r:embed="rId3"/>
          <a:stretch>
            <a:fillRect/>
          </a:stretch>
        </p:blipFill>
        <p:spPr>
          <a:xfrm>
            <a:off x="518455" y="572156"/>
            <a:ext cx="10916800" cy="4641951"/>
          </a:xfrm>
          <a:prstGeom prst="rect">
            <a:avLst/>
          </a:prstGeom>
        </p:spPr>
      </p:pic>
      <p:sp>
        <p:nvSpPr>
          <p:cNvPr id="2" name="Arrow: Down 1">
            <a:extLst>
              <a:ext uri="{FF2B5EF4-FFF2-40B4-BE49-F238E27FC236}">
                <a16:creationId xmlns:a16="http://schemas.microsoft.com/office/drawing/2014/main" id="{7428B893-A00C-445B-BE7A-D8D16AD5DD1C}"/>
              </a:ext>
            </a:extLst>
          </p:cNvPr>
          <p:cNvSpPr/>
          <p:nvPr/>
        </p:nvSpPr>
        <p:spPr>
          <a:xfrm rot="2326063">
            <a:off x="9965802" y="2643529"/>
            <a:ext cx="484632" cy="7121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189AF64-C2BE-495A-BDBF-143CD7A8ADE4}"/>
              </a:ext>
            </a:extLst>
          </p:cNvPr>
          <p:cNvCxnSpPr>
            <a:cxnSpLocks/>
          </p:cNvCxnSpPr>
          <p:nvPr/>
        </p:nvCxnSpPr>
        <p:spPr>
          <a:xfrm>
            <a:off x="7264780" y="1122744"/>
            <a:ext cx="26662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4A98CF-E69E-4BBF-B78F-E9B4EDD67BE6}"/>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4"/>
              </a:rPr>
              <a:t>https://www.germanroots.com/</a:t>
            </a:r>
            <a:endParaRPr lang="en-US" sz="2800" dirty="0"/>
          </a:p>
        </p:txBody>
      </p:sp>
    </p:spTree>
    <p:extLst>
      <p:ext uri="{BB962C8B-B14F-4D97-AF65-F5344CB8AC3E}">
        <p14:creationId xmlns:p14="http://schemas.microsoft.com/office/powerpoint/2010/main" val="8245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4EA17-E8A4-4853-900A-44DE20B3350C}"/>
              </a:ext>
            </a:extLst>
          </p:cNvPr>
          <p:cNvPicPr>
            <a:picLocks noChangeAspect="1"/>
          </p:cNvPicPr>
          <p:nvPr/>
        </p:nvPicPr>
        <p:blipFill>
          <a:blip r:embed="rId2"/>
          <a:stretch>
            <a:fillRect/>
          </a:stretch>
        </p:blipFill>
        <p:spPr>
          <a:xfrm>
            <a:off x="148267" y="567160"/>
            <a:ext cx="11895466" cy="3784921"/>
          </a:xfrm>
          <a:prstGeom prst="rect">
            <a:avLst/>
          </a:prstGeom>
        </p:spPr>
      </p:pic>
      <p:sp>
        <p:nvSpPr>
          <p:cNvPr id="3" name="TextBox 2">
            <a:extLst>
              <a:ext uri="{FF2B5EF4-FFF2-40B4-BE49-F238E27FC236}">
                <a16:creationId xmlns:a16="http://schemas.microsoft.com/office/drawing/2014/main" id="{5FEF9DDA-A0CC-463A-9F08-9EB9912E1905}"/>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Tree>
    <p:extLst>
      <p:ext uri="{BB962C8B-B14F-4D97-AF65-F5344CB8AC3E}">
        <p14:creationId xmlns:p14="http://schemas.microsoft.com/office/powerpoint/2010/main" val="296117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6A7F1-F904-4EA2-AE20-972350356D42}"/>
              </a:ext>
            </a:extLst>
          </p:cNvPr>
          <p:cNvPicPr>
            <a:picLocks noChangeAspect="1"/>
          </p:cNvPicPr>
          <p:nvPr/>
        </p:nvPicPr>
        <p:blipFill>
          <a:blip r:embed="rId2"/>
          <a:stretch>
            <a:fillRect/>
          </a:stretch>
        </p:blipFill>
        <p:spPr>
          <a:xfrm>
            <a:off x="195584" y="1009891"/>
            <a:ext cx="11800831" cy="4838218"/>
          </a:xfrm>
          <a:prstGeom prst="rect">
            <a:avLst/>
          </a:prstGeom>
        </p:spPr>
      </p:pic>
      <p:sp>
        <p:nvSpPr>
          <p:cNvPr id="5" name="TextBox 4">
            <a:extLst>
              <a:ext uri="{FF2B5EF4-FFF2-40B4-BE49-F238E27FC236}">
                <a16:creationId xmlns:a16="http://schemas.microsoft.com/office/drawing/2014/main" id="{5DFB2BAB-19A8-44C2-8806-3084D513885E}"/>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Tree>
    <p:extLst>
      <p:ext uri="{BB962C8B-B14F-4D97-AF65-F5344CB8AC3E}">
        <p14:creationId xmlns:p14="http://schemas.microsoft.com/office/powerpoint/2010/main" val="28987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143A96-7624-4714-AEED-3251FE3BA9F6}"/>
              </a:ext>
            </a:extLst>
          </p:cNvPr>
          <p:cNvPicPr>
            <a:picLocks noChangeAspect="1"/>
          </p:cNvPicPr>
          <p:nvPr/>
        </p:nvPicPr>
        <p:blipFill>
          <a:blip r:embed="rId2"/>
          <a:stretch>
            <a:fillRect/>
          </a:stretch>
        </p:blipFill>
        <p:spPr>
          <a:xfrm>
            <a:off x="158857" y="937548"/>
            <a:ext cx="11874286" cy="4456254"/>
          </a:xfrm>
          <a:prstGeom prst="rect">
            <a:avLst/>
          </a:prstGeom>
        </p:spPr>
      </p:pic>
      <p:sp>
        <p:nvSpPr>
          <p:cNvPr id="3" name="TextBox 2">
            <a:extLst>
              <a:ext uri="{FF2B5EF4-FFF2-40B4-BE49-F238E27FC236}">
                <a16:creationId xmlns:a16="http://schemas.microsoft.com/office/drawing/2014/main" id="{E294BBB4-CEA1-4265-88F9-B2083CEB6A7C}"/>
              </a:ext>
            </a:extLst>
          </p:cNvPr>
          <p:cNvSpPr txBox="1"/>
          <p:nvPr/>
        </p:nvSpPr>
        <p:spPr>
          <a:xfrm>
            <a:off x="3653471" y="5989898"/>
            <a:ext cx="4885055" cy="523220"/>
          </a:xfrm>
          <a:prstGeom prst="rect">
            <a:avLst/>
          </a:prstGeom>
          <a:noFill/>
        </p:spPr>
        <p:txBody>
          <a:bodyPr wrap="none" rtlCol="0">
            <a:spAutoFit/>
          </a:bodyPr>
          <a:lstStyle/>
          <a:p>
            <a:r>
              <a:rPr lang="en-US" sz="2800" dirty="0">
                <a:hlinkClick r:id="rId3"/>
              </a:rPr>
              <a:t>https://www.germanroots.com/</a:t>
            </a:r>
            <a:endParaRPr lang="en-US" sz="2800" dirty="0"/>
          </a:p>
        </p:txBody>
      </p:sp>
      <p:sp>
        <p:nvSpPr>
          <p:cNvPr id="2" name="Rectangle 1">
            <a:extLst>
              <a:ext uri="{FF2B5EF4-FFF2-40B4-BE49-F238E27FC236}">
                <a16:creationId xmlns:a16="http://schemas.microsoft.com/office/drawing/2014/main" id="{D790ED7F-A7B4-9F8E-A354-36866D005C44}"/>
              </a:ext>
            </a:extLst>
          </p:cNvPr>
          <p:cNvSpPr/>
          <p:nvPr/>
        </p:nvSpPr>
        <p:spPr>
          <a:xfrm>
            <a:off x="852854" y="1538655"/>
            <a:ext cx="7833946" cy="4044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559DD-A35B-3B9F-89BD-DC284724087D}"/>
              </a:ext>
            </a:extLst>
          </p:cNvPr>
          <p:cNvPicPr>
            <a:picLocks noChangeAspect="1"/>
          </p:cNvPicPr>
          <p:nvPr/>
        </p:nvPicPr>
        <p:blipFill>
          <a:blip r:embed="rId2"/>
          <a:stretch>
            <a:fillRect/>
          </a:stretch>
        </p:blipFill>
        <p:spPr>
          <a:xfrm>
            <a:off x="0" y="122561"/>
            <a:ext cx="12192000" cy="6612878"/>
          </a:xfrm>
          <a:prstGeom prst="rect">
            <a:avLst/>
          </a:prstGeom>
        </p:spPr>
      </p:pic>
    </p:spTree>
    <p:extLst>
      <p:ext uri="{BB962C8B-B14F-4D97-AF65-F5344CB8AC3E}">
        <p14:creationId xmlns:p14="http://schemas.microsoft.com/office/powerpoint/2010/main" val="4159529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D4607-6427-1F09-A2A0-4FDD27E47B53}"/>
              </a:ext>
            </a:extLst>
          </p:cNvPr>
          <p:cNvPicPr>
            <a:picLocks noChangeAspect="1"/>
          </p:cNvPicPr>
          <p:nvPr/>
        </p:nvPicPr>
        <p:blipFill>
          <a:blip r:embed="rId2"/>
          <a:stretch>
            <a:fillRect/>
          </a:stretch>
        </p:blipFill>
        <p:spPr>
          <a:xfrm>
            <a:off x="0" y="344365"/>
            <a:ext cx="12192000" cy="6169269"/>
          </a:xfrm>
          <a:prstGeom prst="rect">
            <a:avLst/>
          </a:prstGeom>
        </p:spPr>
      </p:pic>
    </p:spTree>
    <p:extLst>
      <p:ext uri="{BB962C8B-B14F-4D97-AF65-F5344CB8AC3E}">
        <p14:creationId xmlns:p14="http://schemas.microsoft.com/office/powerpoint/2010/main" val="2560016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BB717-18B2-1AA0-CF5F-6B7646626AFE}"/>
              </a:ext>
            </a:extLst>
          </p:cNvPr>
          <p:cNvPicPr>
            <a:picLocks noChangeAspect="1"/>
          </p:cNvPicPr>
          <p:nvPr/>
        </p:nvPicPr>
        <p:blipFill>
          <a:blip r:embed="rId2"/>
          <a:stretch>
            <a:fillRect/>
          </a:stretch>
        </p:blipFill>
        <p:spPr>
          <a:xfrm>
            <a:off x="0" y="359214"/>
            <a:ext cx="12192000" cy="6139571"/>
          </a:xfrm>
          <a:prstGeom prst="rect">
            <a:avLst/>
          </a:prstGeom>
        </p:spPr>
      </p:pic>
    </p:spTree>
    <p:extLst>
      <p:ext uri="{BB962C8B-B14F-4D97-AF65-F5344CB8AC3E}">
        <p14:creationId xmlns:p14="http://schemas.microsoft.com/office/powerpoint/2010/main" val="3528605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0008DD-99CD-4966-8BE6-CBD478D1DB14}"/>
              </a:ext>
            </a:extLst>
          </p:cNvPr>
          <p:cNvPicPr>
            <a:picLocks noChangeAspect="1"/>
          </p:cNvPicPr>
          <p:nvPr/>
        </p:nvPicPr>
        <p:blipFill>
          <a:blip r:embed="rId3"/>
          <a:stretch>
            <a:fillRect/>
          </a:stretch>
        </p:blipFill>
        <p:spPr>
          <a:xfrm>
            <a:off x="1954083" y="0"/>
            <a:ext cx="4371593" cy="6858000"/>
          </a:xfrm>
          <a:prstGeom prst="rect">
            <a:avLst/>
          </a:prstGeom>
        </p:spPr>
      </p:pic>
      <p:sp>
        <p:nvSpPr>
          <p:cNvPr id="5" name="TextBox 4">
            <a:extLst>
              <a:ext uri="{FF2B5EF4-FFF2-40B4-BE49-F238E27FC236}">
                <a16:creationId xmlns:a16="http://schemas.microsoft.com/office/drawing/2014/main" id="{1C381BD5-66F9-4076-99CA-EAEFC2B99CA5}"/>
              </a:ext>
            </a:extLst>
          </p:cNvPr>
          <p:cNvSpPr txBox="1"/>
          <p:nvPr/>
        </p:nvSpPr>
        <p:spPr>
          <a:xfrm>
            <a:off x="6484620" y="2459504"/>
            <a:ext cx="5440679" cy="1384995"/>
          </a:xfrm>
          <a:prstGeom prst="rect">
            <a:avLst/>
          </a:prstGeom>
          <a:noFill/>
        </p:spPr>
        <p:txBody>
          <a:bodyPr wrap="square" rtlCol="0">
            <a:spAutoFit/>
          </a:bodyPr>
          <a:lstStyle/>
          <a:p>
            <a:pPr marL="742950" indent="-742950">
              <a:buFont typeface="+mj-lt"/>
              <a:buAutoNum type="arabicPeriod"/>
            </a:pPr>
            <a:r>
              <a:rPr lang="en-US" sz="4000" dirty="0"/>
              <a:t>23-page Bibliography</a:t>
            </a:r>
          </a:p>
          <a:p>
            <a:pPr marL="742950" indent="-742950">
              <a:buFont typeface="+mj-lt"/>
              <a:buAutoNum type="arabicPeriod"/>
            </a:pPr>
            <a:r>
              <a:rPr lang="en-US" sz="4000" dirty="0"/>
              <a:t>Search </a:t>
            </a:r>
            <a:r>
              <a:rPr lang="en-US" sz="4400" dirty="0"/>
              <a:t>Strategies</a:t>
            </a:r>
          </a:p>
        </p:txBody>
      </p:sp>
    </p:spTree>
    <p:extLst>
      <p:ext uri="{BB962C8B-B14F-4D97-AF65-F5344CB8AC3E}">
        <p14:creationId xmlns:p14="http://schemas.microsoft.com/office/powerpoint/2010/main" val="25186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7786A5-8DE6-406B-8CF0-364FB552E3A5}"/>
              </a:ext>
            </a:extLst>
          </p:cNvPr>
          <p:cNvPicPr>
            <a:picLocks noChangeAspect="1"/>
          </p:cNvPicPr>
          <p:nvPr/>
        </p:nvPicPr>
        <p:blipFill>
          <a:blip r:embed="rId3"/>
          <a:stretch>
            <a:fillRect/>
          </a:stretch>
        </p:blipFill>
        <p:spPr>
          <a:xfrm>
            <a:off x="1260151" y="561110"/>
            <a:ext cx="9671695" cy="3906982"/>
          </a:xfrm>
          <a:prstGeom prst="rect">
            <a:avLst/>
          </a:prstGeom>
        </p:spPr>
      </p:pic>
      <p:sp>
        <p:nvSpPr>
          <p:cNvPr id="5" name="TextBox 4">
            <a:extLst>
              <a:ext uri="{FF2B5EF4-FFF2-40B4-BE49-F238E27FC236}">
                <a16:creationId xmlns:a16="http://schemas.microsoft.com/office/drawing/2014/main" id="{39C5DC75-D5AC-4F81-B7BF-AF8F4D48DD4C}"/>
              </a:ext>
            </a:extLst>
          </p:cNvPr>
          <p:cNvSpPr txBox="1"/>
          <p:nvPr/>
        </p:nvSpPr>
        <p:spPr>
          <a:xfrm>
            <a:off x="2229300" y="5746172"/>
            <a:ext cx="7733399" cy="923330"/>
          </a:xfrm>
          <a:prstGeom prst="rect">
            <a:avLst/>
          </a:prstGeom>
          <a:noFill/>
        </p:spPr>
        <p:txBody>
          <a:bodyPr wrap="none" rtlCol="0">
            <a:spAutoFit/>
          </a:bodyPr>
          <a:lstStyle/>
          <a:p>
            <a:pPr algn="ctr"/>
            <a:r>
              <a:rPr lang="en-US" i="1" dirty="0"/>
              <a:t>They Came in Ships: A Guide to Finding Your Immigrant Ancestor's Arrival Record</a:t>
            </a:r>
          </a:p>
          <a:p>
            <a:pPr algn="ctr"/>
            <a:r>
              <a:rPr lang="en-US" b="1" dirty="0"/>
              <a:t>John Philip </a:t>
            </a:r>
            <a:r>
              <a:rPr lang="en-US" b="1" dirty="0" err="1"/>
              <a:t>Colletta</a:t>
            </a:r>
            <a:endParaRPr lang="en-US" b="1" dirty="0"/>
          </a:p>
          <a:p>
            <a:pPr algn="ctr"/>
            <a:r>
              <a:rPr lang="en-US" dirty="0"/>
              <a:t>3</a:t>
            </a:r>
            <a:r>
              <a:rPr lang="en-US" baseline="30000" dirty="0"/>
              <a:t>rd</a:t>
            </a:r>
            <a:r>
              <a:rPr lang="en-US" dirty="0"/>
              <a:t> Edition – Page 25</a:t>
            </a:r>
          </a:p>
        </p:txBody>
      </p:sp>
    </p:spTree>
    <p:extLst>
      <p:ext uri="{BB962C8B-B14F-4D97-AF65-F5344CB8AC3E}">
        <p14:creationId xmlns:p14="http://schemas.microsoft.com/office/powerpoint/2010/main" val="3159966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73811-A03B-4433-8938-84709CE5E0EC}"/>
              </a:ext>
            </a:extLst>
          </p:cNvPr>
          <p:cNvPicPr>
            <a:picLocks noChangeAspect="1"/>
          </p:cNvPicPr>
          <p:nvPr/>
        </p:nvPicPr>
        <p:blipFill>
          <a:blip r:embed="rId3"/>
          <a:stretch>
            <a:fillRect/>
          </a:stretch>
        </p:blipFill>
        <p:spPr>
          <a:xfrm>
            <a:off x="1780054" y="623454"/>
            <a:ext cx="8631889" cy="4021282"/>
          </a:xfrm>
          <a:prstGeom prst="rect">
            <a:avLst/>
          </a:prstGeom>
        </p:spPr>
      </p:pic>
      <p:sp>
        <p:nvSpPr>
          <p:cNvPr id="5" name="TextBox 4">
            <a:extLst>
              <a:ext uri="{FF2B5EF4-FFF2-40B4-BE49-F238E27FC236}">
                <a16:creationId xmlns:a16="http://schemas.microsoft.com/office/drawing/2014/main" id="{DDDFE421-07A0-411C-8284-604EADE788A7}"/>
              </a:ext>
            </a:extLst>
          </p:cNvPr>
          <p:cNvSpPr txBox="1"/>
          <p:nvPr/>
        </p:nvSpPr>
        <p:spPr>
          <a:xfrm>
            <a:off x="2229300" y="5746172"/>
            <a:ext cx="7733399" cy="923330"/>
          </a:xfrm>
          <a:prstGeom prst="rect">
            <a:avLst/>
          </a:prstGeom>
          <a:noFill/>
        </p:spPr>
        <p:txBody>
          <a:bodyPr wrap="none" rtlCol="0">
            <a:spAutoFit/>
          </a:bodyPr>
          <a:lstStyle/>
          <a:p>
            <a:pPr algn="ctr"/>
            <a:r>
              <a:rPr lang="en-US" i="1" dirty="0"/>
              <a:t>They Came in Ships: A Guide to Finding Your Immigrant Ancestor's Arrival Record</a:t>
            </a:r>
          </a:p>
          <a:p>
            <a:pPr algn="ctr"/>
            <a:r>
              <a:rPr lang="en-US" b="1" dirty="0"/>
              <a:t>John Philip </a:t>
            </a:r>
            <a:r>
              <a:rPr lang="en-US" b="1" dirty="0" err="1"/>
              <a:t>Colletta</a:t>
            </a:r>
            <a:endParaRPr lang="en-US" b="1" dirty="0"/>
          </a:p>
          <a:p>
            <a:pPr algn="ctr"/>
            <a:r>
              <a:rPr lang="en-US" dirty="0"/>
              <a:t>3</a:t>
            </a:r>
            <a:r>
              <a:rPr lang="en-US" baseline="30000" dirty="0"/>
              <a:t>rd</a:t>
            </a:r>
            <a:r>
              <a:rPr lang="en-US" dirty="0"/>
              <a:t> Edition – Page 25</a:t>
            </a:r>
          </a:p>
        </p:txBody>
      </p:sp>
    </p:spTree>
    <p:extLst>
      <p:ext uri="{BB962C8B-B14F-4D97-AF65-F5344CB8AC3E}">
        <p14:creationId xmlns:p14="http://schemas.microsoft.com/office/powerpoint/2010/main" val="413154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E4F9-CDED-49B3-867B-DAF8DFE4605E}"/>
              </a:ext>
            </a:extLst>
          </p:cNvPr>
          <p:cNvSpPr>
            <a:spLocks noGrp="1"/>
          </p:cNvSpPr>
          <p:nvPr>
            <p:ph type="title"/>
          </p:nvPr>
        </p:nvSpPr>
        <p:spPr/>
        <p:txBody>
          <a:bodyPr/>
          <a:lstStyle/>
          <a:p>
            <a:r>
              <a:rPr lang="en-US" dirty="0">
                <a:solidFill>
                  <a:srgbClr val="0070C0"/>
                </a:solidFill>
              </a:rPr>
              <a:t>How did they travel?</a:t>
            </a:r>
          </a:p>
        </p:txBody>
      </p:sp>
    </p:spTree>
    <p:extLst>
      <p:ext uri="{BB962C8B-B14F-4D97-AF65-F5344CB8AC3E}">
        <p14:creationId xmlns:p14="http://schemas.microsoft.com/office/powerpoint/2010/main" val="1664927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8ECDF-09A5-416D-81B8-4868B9899819}"/>
              </a:ext>
            </a:extLst>
          </p:cNvPr>
          <p:cNvPicPr>
            <a:picLocks noChangeAspect="1"/>
          </p:cNvPicPr>
          <p:nvPr/>
        </p:nvPicPr>
        <p:blipFill>
          <a:blip r:embed="rId3"/>
          <a:stretch>
            <a:fillRect/>
          </a:stretch>
        </p:blipFill>
        <p:spPr>
          <a:xfrm>
            <a:off x="1612431" y="498764"/>
            <a:ext cx="8967135" cy="4987637"/>
          </a:xfrm>
          <a:prstGeom prst="rect">
            <a:avLst/>
          </a:prstGeom>
        </p:spPr>
      </p:pic>
      <p:sp>
        <p:nvSpPr>
          <p:cNvPr id="3" name="TextBox 2">
            <a:extLst>
              <a:ext uri="{FF2B5EF4-FFF2-40B4-BE49-F238E27FC236}">
                <a16:creationId xmlns:a16="http://schemas.microsoft.com/office/drawing/2014/main" id="{D54983B1-2684-4DB1-ABD5-D8A722AD4A67}"/>
              </a:ext>
            </a:extLst>
          </p:cNvPr>
          <p:cNvSpPr txBox="1"/>
          <p:nvPr/>
        </p:nvSpPr>
        <p:spPr>
          <a:xfrm>
            <a:off x="2229300" y="5746172"/>
            <a:ext cx="7733399" cy="923330"/>
          </a:xfrm>
          <a:prstGeom prst="rect">
            <a:avLst/>
          </a:prstGeom>
          <a:noFill/>
        </p:spPr>
        <p:txBody>
          <a:bodyPr wrap="none" rtlCol="0">
            <a:spAutoFit/>
          </a:bodyPr>
          <a:lstStyle/>
          <a:p>
            <a:pPr algn="ctr"/>
            <a:r>
              <a:rPr lang="en-US" i="1" dirty="0"/>
              <a:t>They Came in Ships: A Guide to Finding Your Immigrant Ancestor's Arrival Record</a:t>
            </a:r>
          </a:p>
          <a:p>
            <a:pPr algn="ctr"/>
            <a:r>
              <a:rPr lang="en-US" b="1" dirty="0"/>
              <a:t>John Philip </a:t>
            </a:r>
            <a:r>
              <a:rPr lang="en-US" b="1" dirty="0" err="1"/>
              <a:t>Colletta</a:t>
            </a:r>
            <a:endParaRPr lang="en-US" b="1" dirty="0"/>
          </a:p>
          <a:p>
            <a:pPr algn="ctr"/>
            <a:r>
              <a:rPr lang="en-US" dirty="0"/>
              <a:t>3</a:t>
            </a:r>
            <a:r>
              <a:rPr lang="en-US" baseline="30000" dirty="0"/>
              <a:t>rd</a:t>
            </a:r>
            <a:r>
              <a:rPr lang="en-US" dirty="0"/>
              <a:t> Edition – Page 25</a:t>
            </a:r>
          </a:p>
        </p:txBody>
      </p:sp>
    </p:spTree>
    <p:extLst>
      <p:ext uri="{BB962C8B-B14F-4D97-AF65-F5344CB8AC3E}">
        <p14:creationId xmlns:p14="http://schemas.microsoft.com/office/powerpoint/2010/main" val="624743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D38D-2251-417B-AAD5-3A8490F35D6A}"/>
              </a:ext>
            </a:extLst>
          </p:cNvPr>
          <p:cNvSpPr>
            <a:spLocks noGrp="1"/>
          </p:cNvSpPr>
          <p:nvPr>
            <p:ph type="title"/>
          </p:nvPr>
        </p:nvSpPr>
        <p:spPr/>
        <p:txBody>
          <a:bodyPr/>
          <a:lstStyle/>
          <a:p>
            <a:r>
              <a:rPr lang="en-US" dirty="0"/>
              <a:t>Immigrants Ships Transcribers Guild</a:t>
            </a:r>
          </a:p>
        </p:txBody>
      </p:sp>
      <p:pic>
        <p:nvPicPr>
          <p:cNvPr id="4" name="Content Placeholder 3">
            <a:extLst>
              <a:ext uri="{FF2B5EF4-FFF2-40B4-BE49-F238E27FC236}">
                <a16:creationId xmlns:a16="http://schemas.microsoft.com/office/drawing/2014/main" id="{588226A7-C4C6-46AE-84C5-3C5DA7F4430B}"/>
              </a:ext>
            </a:extLst>
          </p:cNvPr>
          <p:cNvPicPr>
            <a:picLocks noGrp="1" noChangeAspect="1"/>
          </p:cNvPicPr>
          <p:nvPr>
            <p:ph idx="1"/>
          </p:nvPr>
        </p:nvPicPr>
        <p:blipFill>
          <a:blip r:embed="rId2"/>
          <a:stretch>
            <a:fillRect/>
          </a:stretch>
        </p:blipFill>
        <p:spPr>
          <a:xfrm>
            <a:off x="622654" y="1827343"/>
            <a:ext cx="10648980" cy="2525134"/>
          </a:xfrm>
          <a:prstGeom prst="rect">
            <a:avLst/>
          </a:prstGeom>
        </p:spPr>
      </p:pic>
      <p:sp>
        <p:nvSpPr>
          <p:cNvPr id="6" name="TextBox 5">
            <a:extLst>
              <a:ext uri="{FF2B5EF4-FFF2-40B4-BE49-F238E27FC236}">
                <a16:creationId xmlns:a16="http://schemas.microsoft.com/office/drawing/2014/main" id="{0046A6A5-156A-4128-982F-AB375C579EC1}"/>
              </a:ext>
            </a:extLst>
          </p:cNvPr>
          <p:cNvSpPr txBox="1"/>
          <p:nvPr/>
        </p:nvSpPr>
        <p:spPr>
          <a:xfrm>
            <a:off x="2624761" y="5605434"/>
            <a:ext cx="6942478" cy="830997"/>
          </a:xfrm>
          <a:prstGeom prst="rect">
            <a:avLst/>
          </a:prstGeom>
          <a:noFill/>
        </p:spPr>
        <p:txBody>
          <a:bodyPr wrap="none" rtlCol="0">
            <a:spAutoFit/>
          </a:bodyPr>
          <a:lstStyle/>
          <a:p>
            <a:pPr algn="ctr"/>
            <a:r>
              <a:rPr lang="en-US" sz="4800" dirty="0"/>
              <a:t>https://immigrantships.net</a:t>
            </a:r>
          </a:p>
        </p:txBody>
      </p:sp>
    </p:spTree>
    <p:extLst>
      <p:ext uri="{BB962C8B-B14F-4D97-AF65-F5344CB8AC3E}">
        <p14:creationId xmlns:p14="http://schemas.microsoft.com/office/powerpoint/2010/main" val="249080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FB47B3-F889-41F5-BD13-AA96FF95EDC1}"/>
              </a:ext>
            </a:extLst>
          </p:cNvPr>
          <p:cNvSpPr txBox="1"/>
          <p:nvPr/>
        </p:nvSpPr>
        <p:spPr>
          <a:xfrm>
            <a:off x="2624761" y="5605434"/>
            <a:ext cx="6942478" cy="830997"/>
          </a:xfrm>
          <a:prstGeom prst="rect">
            <a:avLst/>
          </a:prstGeom>
          <a:noFill/>
        </p:spPr>
        <p:txBody>
          <a:bodyPr wrap="none" rtlCol="0">
            <a:spAutoFit/>
          </a:bodyPr>
          <a:lstStyle/>
          <a:p>
            <a:pPr algn="ctr"/>
            <a:r>
              <a:rPr lang="en-US" sz="4800" dirty="0"/>
              <a:t>https://immigrantships.net</a:t>
            </a:r>
          </a:p>
        </p:txBody>
      </p:sp>
      <p:cxnSp>
        <p:nvCxnSpPr>
          <p:cNvPr id="9" name="Straight Arrow Connector 8">
            <a:extLst>
              <a:ext uri="{FF2B5EF4-FFF2-40B4-BE49-F238E27FC236}">
                <a16:creationId xmlns:a16="http://schemas.microsoft.com/office/drawing/2014/main" id="{5589A902-322F-2DDC-8DB1-41DD38DE1042}"/>
              </a:ext>
            </a:extLst>
          </p:cNvPr>
          <p:cNvCxnSpPr/>
          <p:nvPr/>
        </p:nvCxnSpPr>
        <p:spPr>
          <a:xfrm flipH="1">
            <a:off x="1492276" y="797368"/>
            <a:ext cx="670095" cy="55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1945C1-C9C2-926B-6955-817E1E999C51}"/>
              </a:ext>
            </a:extLst>
          </p:cNvPr>
          <p:cNvSpPr txBox="1"/>
          <p:nvPr/>
        </p:nvSpPr>
        <p:spPr>
          <a:xfrm>
            <a:off x="2092569" y="581043"/>
            <a:ext cx="2637902" cy="369332"/>
          </a:xfrm>
          <a:prstGeom prst="rect">
            <a:avLst/>
          </a:prstGeom>
          <a:noFill/>
        </p:spPr>
        <p:txBody>
          <a:bodyPr wrap="none" rtlCol="0">
            <a:spAutoFit/>
          </a:bodyPr>
          <a:lstStyle/>
          <a:p>
            <a:r>
              <a:rPr lang="en-US" dirty="0"/>
              <a:t>This was 18,000 in 2020….</a:t>
            </a:r>
          </a:p>
        </p:txBody>
      </p:sp>
      <p:pic>
        <p:nvPicPr>
          <p:cNvPr id="3" name="Picture 2">
            <a:extLst>
              <a:ext uri="{FF2B5EF4-FFF2-40B4-BE49-F238E27FC236}">
                <a16:creationId xmlns:a16="http://schemas.microsoft.com/office/drawing/2014/main" id="{017150C1-CA07-4CB0-5C6A-F7497D418F5A}"/>
              </a:ext>
            </a:extLst>
          </p:cNvPr>
          <p:cNvPicPr>
            <a:picLocks noChangeAspect="1"/>
          </p:cNvPicPr>
          <p:nvPr/>
        </p:nvPicPr>
        <p:blipFill>
          <a:blip r:embed="rId3"/>
          <a:stretch>
            <a:fillRect/>
          </a:stretch>
        </p:blipFill>
        <p:spPr>
          <a:xfrm>
            <a:off x="0" y="1327638"/>
            <a:ext cx="12199326" cy="3613638"/>
          </a:xfrm>
          <a:prstGeom prst="rect">
            <a:avLst/>
          </a:prstGeom>
        </p:spPr>
      </p:pic>
    </p:spTree>
    <p:extLst>
      <p:ext uri="{BB962C8B-B14F-4D97-AF65-F5344CB8AC3E}">
        <p14:creationId xmlns:p14="http://schemas.microsoft.com/office/powerpoint/2010/main" val="25537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CC3-BA18-42D6-AB33-0023A9F9D4E1}"/>
              </a:ext>
            </a:extLst>
          </p:cNvPr>
          <p:cNvSpPr>
            <a:spLocks noGrp="1"/>
          </p:cNvSpPr>
          <p:nvPr>
            <p:ph type="title"/>
          </p:nvPr>
        </p:nvSpPr>
        <p:spPr>
          <a:xfrm>
            <a:off x="4208318" y="365125"/>
            <a:ext cx="7145482" cy="1325563"/>
          </a:xfrm>
          <a:solidFill>
            <a:schemeClr val="bg1"/>
          </a:solidFill>
        </p:spPr>
        <p:txBody>
          <a:bodyPr>
            <a:normAutofit/>
          </a:bodyPr>
          <a:lstStyle/>
          <a:p>
            <a:r>
              <a:rPr lang="en-US" sz="7200" dirty="0">
                <a:solidFill>
                  <a:srgbClr val="2FA75B"/>
                </a:solidFill>
                <a:latin typeface="Arial Rounded MT Bold" panose="020F0704030504030204" pitchFamily="34" charset="0"/>
              </a:rPr>
              <a:t>I</a:t>
            </a:r>
            <a:r>
              <a:rPr lang="en-US" sz="7200" dirty="0">
                <a:solidFill>
                  <a:srgbClr val="3689EF"/>
                </a:solidFill>
                <a:latin typeface="Arial Rounded MT Bold" panose="020F0704030504030204" pitchFamily="34" charset="0"/>
              </a:rPr>
              <a:t>t</a:t>
            </a:r>
            <a:r>
              <a:rPr lang="en-US" sz="7200" dirty="0">
                <a:solidFill>
                  <a:srgbClr val="EC392E"/>
                </a:solidFill>
                <a:latin typeface="Arial Rounded MT Bold" panose="020F0704030504030204" pitchFamily="34" charset="0"/>
              </a:rPr>
              <a:t>!</a:t>
            </a:r>
          </a:p>
        </p:txBody>
      </p:sp>
      <p:sp>
        <p:nvSpPr>
          <p:cNvPr id="3" name="Content Placeholder 2">
            <a:extLst>
              <a:ext uri="{FF2B5EF4-FFF2-40B4-BE49-F238E27FC236}">
                <a16:creationId xmlns:a16="http://schemas.microsoft.com/office/drawing/2014/main" id="{BF33F571-3F9F-48B4-85EE-21B2CA704101}"/>
              </a:ext>
            </a:extLst>
          </p:cNvPr>
          <p:cNvSpPr>
            <a:spLocks noGrp="1"/>
          </p:cNvSpPr>
          <p:nvPr>
            <p:ph idx="1"/>
          </p:nvPr>
        </p:nvSpPr>
        <p:spPr/>
        <p:txBody>
          <a:bodyPr/>
          <a:lstStyle/>
          <a:p>
            <a:r>
              <a:rPr lang="en-US" dirty="0"/>
              <a:t>Google searches sometimes produce useful results</a:t>
            </a:r>
          </a:p>
          <a:p>
            <a:r>
              <a:rPr lang="en-US" dirty="0"/>
              <a:t>Try searching for variations of the name</a:t>
            </a:r>
          </a:p>
          <a:p>
            <a:r>
              <a:rPr lang="en-US" dirty="0"/>
              <a:t>If you know where they came from, try searching for the town name</a:t>
            </a:r>
          </a:p>
        </p:txBody>
      </p:sp>
      <p:pic>
        <p:nvPicPr>
          <p:cNvPr id="4" name="Picture 3">
            <a:extLst>
              <a:ext uri="{FF2B5EF4-FFF2-40B4-BE49-F238E27FC236}">
                <a16:creationId xmlns:a16="http://schemas.microsoft.com/office/drawing/2014/main" id="{91575A2D-CF20-4163-A983-36E3AF5DB926}"/>
              </a:ext>
            </a:extLst>
          </p:cNvPr>
          <p:cNvPicPr>
            <a:picLocks noChangeAspect="1"/>
          </p:cNvPicPr>
          <p:nvPr/>
        </p:nvPicPr>
        <p:blipFill>
          <a:blip r:embed="rId2"/>
          <a:stretch>
            <a:fillRect/>
          </a:stretch>
        </p:blipFill>
        <p:spPr>
          <a:xfrm>
            <a:off x="662420" y="430790"/>
            <a:ext cx="3448050" cy="1228725"/>
          </a:xfrm>
          <a:prstGeom prst="rect">
            <a:avLst/>
          </a:prstGeom>
        </p:spPr>
      </p:pic>
    </p:spTree>
    <p:extLst>
      <p:ext uri="{BB962C8B-B14F-4D97-AF65-F5344CB8AC3E}">
        <p14:creationId xmlns:p14="http://schemas.microsoft.com/office/powerpoint/2010/main" val="2418741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F64E33-C6F4-8057-1C2D-ADF4EB43BE0B}"/>
              </a:ext>
            </a:extLst>
          </p:cNvPr>
          <p:cNvPicPr>
            <a:picLocks noChangeAspect="1"/>
          </p:cNvPicPr>
          <p:nvPr/>
        </p:nvPicPr>
        <p:blipFill>
          <a:blip r:embed="rId3"/>
          <a:stretch>
            <a:fillRect/>
          </a:stretch>
        </p:blipFill>
        <p:spPr>
          <a:xfrm>
            <a:off x="250728" y="126548"/>
            <a:ext cx="10022825" cy="6378162"/>
          </a:xfrm>
          <a:prstGeom prst="rect">
            <a:avLst/>
          </a:prstGeom>
        </p:spPr>
      </p:pic>
      <p:sp>
        <p:nvSpPr>
          <p:cNvPr id="9" name="Rectangle 8">
            <a:extLst>
              <a:ext uri="{FF2B5EF4-FFF2-40B4-BE49-F238E27FC236}">
                <a16:creationId xmlns:a16="http://schemas.microsoft.com/office/drawing/2014/main" id="{DF9ACE42-DC61-6557-2825-10583A745A44}"/>
              </a:ext>
            </a:extLst>
          </p:cNvPr>
          <p:cNvSpPr/>
          <p:nvPr/>
        </p:nvSpPr>
        <p:spPr>
          <a:xfrm>
            <a:off x="950259" y="1075765"/>
            <a:ext cx="2940423" cy="394447"/>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3872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4DDD-DCA4-401E-B625-8FF4B25169B3}"/>
              </a:ext>
            </a:extLst>
          </p:cNvPr>
          <p:cNvSpPr>
            <a:spLocks noGrp="1"/>
          </p:cNvSpPr>
          <p:nvPr>
            <p:ph type="title"/>
          </p:nvPr>
        </p:nvSpPr>
        <p:spPr/>
        <p:txBody>
          <a:bodyPr/>
          <a:lstStyle/>
          <a:p>
            <a:r>
              <a:rPr lang="en-US" dirty="0">
                <a:solidFill>
                  <a:srgbClr val="0070C0"/>
                </a:solidFill>
              </a:rPr>
              <a:t>Transmigration</a:t>
            </a:r>
          </a:p>
        </p:txBody>
      </p:sp>
      <p:sp>
        <p:nvSpPr>
          <p:cNvPr id="3" name="Content Placeholder 2">
            <a:extLst>
              <a:ext uri="{FF2B5EF4-FFF2-40B4-BE49-F238E27FC236}">
                <a16:creationId xmlns:a16="http://schemas.microsoft.com/office/drawing/2014/main" id="{90CD9EB1-337D-496C-91DE-4B3059D74704}"/>
              </a:ext>
            </a:extLst>
          </p:cNvPr>
          <p:cNvSpPr>
            <a:spLocks noGrp="1"/>
          </p:cNvSpPr>
          <p:nvPr>
            <p:ph idx="1"/>
          </p:nvPr>
        </p:nvSpPr>
        <p:spPr/>
        <p:txBody>
          <a:bodyPr/>
          <a:lstStyle/>
          <a:p>
            <a:r>
              <a:rPr lang="en-US" dirty="0"/>
              <a:t>Immigrants did not always sail directly from their native country</a:t>
            </a:r>
          </a:p>
          <a:p>
            <a:pPr lvl="1"/>
            <a:r>
              <a:rPr lang="en-US" dirty="0"/>
              <a:t>Many traveled to Rotterdam, Antwerp, Le Havre, Bremen and Hamburg from other countries</a:t>
            </a:r>
          </a:p>
          <a:p>
            <a:r>
              <a:rPr lang="en-US" dirty="0"/>
              <a:t>Many entered the United Stated via Canada</a:t>
            </a:r>
          </a:p>
          <a:p>
            <a:pPr lvl="1"/>
            <a:r>
              <a:rPr lang="en-US" dirty="0"/>
              <a:t>Sometimes it was the least expensive route</a:t>
            </a:r>
          </a:p>
          <a:p>
            <a:pPr lvl="1"/>
            <a:r>
              <a:rPr lang="en-US" dirty="0"/>
              <a:t>Some chose that route to avoid US regulations</a:t>
            </a:r>
          </a:p>
          <a:p>
            <a:r>
              <a:rPr lang="en-US" dirty="0"/>
              <a:t>Many European emigrants passed through England on their way to North America</a:t>
            </a:r>
          </a:p>
          <a:p>
            <a:pPr lvl="1"/>
            <a:endParaRPr lang="en-US" dirty="0"/>
          </a:p>
        </p:txBody>
      </p:sp>
    </p:spTree>
    <p:extLst>
      <p:ext uri="{BB962C8B-B14F-4D97-AF65-F5344CB8AC3E}">
        <p14:creationId xmlns:p14="http://schemas.microsoft.com/office/powerpoint/2010/main" val="7235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4DDD-DCA4-401E-B625-8FF4B25169B3}"/>
              </a:ext>
            </a:extLst>
          </p:cNvPr>
          <p:cNvSpPr>
            <a:spLocks noGrp="1"/>
          </p:cNvSpPr>
          <p:nvPr>
            <p:ph type="title"/>
          </p:nvPr>
        </p:nvSpPr>
        <p:spPr/>
        <p:txBody>
          <a:bodyPr/>
          <a:lstStyle/>
          <a:p>
            <a:r>
              <a:rPr lang="en-US" dirty="0"/>
              <a:t>Transmigration</a:t>
            </a:r>
          </a:p>
        </p:txBody>
      </p:sp>
      <p:sp>
        <p:nvSpPr>
          <p:cNvPr id="3" name="Content Placeholder 2">
            <a:extLst>
              <a:ext uri="{FF2B5EF4-FFF2-40B4-BE49-F238E27FC236}">
                <a16:creationId xmlns:a16="http://schemas.microsoft.com/office/drawing/2014/main" id="{90CD9EB1-337D-496C-91DE-4B3059D74704}"/>
              </a:ext>
            </a:extLst>
          </p:cNvPr>
          <p:cNvSpPr>
            <a:spLocks noGrp="1"/>
          </p:cNvSpPr>
          <p:nvPr>
            <p:ph idx="1"/>
          </p:nvPr>
        </p:nvSpPr>
        <p:spPr/>
        <p:txBody>
          <a:bodyPr>
            <a:normAutofit/>
          </a:bodyPr>
          <a:lstStyle/>
          <a:p>
            <a:r>
              <a:rPr lang="en-US" dirty="0"/>
              <a:t>England dominated the Atlantic route (because of the number of British and Irish immigrants)</a:t>
            </a:r>
          </a:p>
          <a:p>
            <a:pPr lvl="1"/>
            <a:r>
              <a:rPr lang="en-US" dirty="0"/>
              <a:t>More ships</a:t>
            </a:r>
          </a:p>
          <a:p>
            <a:pPr lvl="1"/>
            <a:r>
              <a:rPr lang="en-US" dirty="0"/>
              <a:t>Better Service</a:t>
            </a:r>
          </a:p>
          <a:p>
            <a:pPr lvl="1"/>
            <a:r>
              <a:rPr lang="en-US" dirty="0"/>
              <a:t>Lower cost</a:t>
            </a:r>
          </a:p>
          <a:p>
            <a:r>
              <a:rPr lang="en-US" dirty="0"/>
              <a:t>This dominance grew as they established feeder routes to England from the rest of Europe</a:t>
            </a:r>
          </a:p>
        </p:txBody>
      </p:sp>
    </p:spTree>
    <p:extLst>
      <p:ext uri="{BB962C8B-B14F-4D97-AF65-F5344CB8AC3E}">
        <p14:creationId xmlns:p14="http://schemas.microsoft.com/office/powerpoint/2010/main" val="13922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40D3-7F4B-4CE5-9815-9446A9DDCEAA}"/>
              </a:ext>
            </a:extLst>
          </p:cNvPr>
          <p:cNvSpPr>
            <a:spLocks noGrp="1"/>
          </p:cNvSpPr>
          <p:nvPr>
            <p:ph type="title"/>
          </p:nvPr>
        </p:nvSpPr>
        <p:spPr/>
        <p:txBody>
          <a:bodyPr/>
          <a:lstStyle/>
          <a:p>
            <a:r>
              <a:rPr lang="en-US" dirty="0"/>
              <a:t>Hull, England</a:t>
            </a:r>
          </a:p>
        </p:txBody>
      </p:sp>
      <p:sp>
        <p:nvSpPr>
          <p:cNvPr id="3" name="Content Placeholder 2">
            <a:extLst>
              <a:ext uri="{FF2B5EF4-FFF2-40B4-BE49-F238E27FC236}">
                <a16:creationId xmlns:a16="http://schemas.microsoft.com/office/drawing/2014/main" id="{3CFC7E10-3EB2-49EA-BDBC-A46CCB32871E}"/>
              </a:ext>
            </a:extLst>
          </p:cNvPr>
          <p:cNvSpPr>
            <a:spLocks noGrp="1"/>
          </p:cNvSpPr>
          <p:nvPr>
            <p:ph idx="1"/>
          </p:nvPr>
        </p:nvSpPr>
        <p:spPr/>
        <p:txBody>
          <a:bodyPr/>
          <a:lstStyle/>
          <a:p>
            <a:r>
              <a:rPr lang="en-US" dirty="0"/>
              <a:t>The largest transmigration port in England</a:t>
            </a:r>
          </a:p>
          <a:p>
            <a:pPr lvl="1"/>
            <a:r>
              <a:rPr lang="en-US" dirty="0"/>
              <a:t>Between 1836 and 1915 about 2.2 Million emigrants from Denmark, Finland, Germany, Norway, Russia and Sweden passed through Hull</a:t>
            </a:r>
          </a:p>
          <a:p>
            <a:r>
              <a:rPr lang="en-US" dirty="0"/>
              <a:t>They would remain on their ships until their train was ready</a:t>
            </a:r>
          </a:p>
          <a:p>
            <a:r>
              <a:rPr lang="en-US" dirty="0"/>
              <a:t>Then they would travel directly to Liverpool, Glasgow, London or Southampton and immediately board their ship</a:t>
            </a:r>
          </a:p>
          <a:p>
            <a:pPr lvl="1"/>
            <a:r>
              <a:rPr lang="en-US" dirty="0"/>
              <a:t>The train station was usually immediately adjacent to the boat dock</a:t>
            </a:r>
          </a:p>
          <a:p>
            <a:r>
              <a:rPr lang="en-US" dirty="0"/>
              <a:t>Grimsby was also a major transmigration port</a:t>
            </a:r>
          </a:p>
        </p:txBody>
      </p:sp>
    </p:spTree>
    <p:extLst>
      <p:ext uri="{BB962C8B-B14F-4D97-AF65-F5344CB8AC3E}">
        <p14:creationId xmlns:p14="http://schemas.microsoft.com/office/powerpoint/2010/main" val="7062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508D0A6-8F94-4905-9D4E-6E0E427C17C6}"/>
              </a:ext>
            </a:extLst>
          </p:cNvPr>
          <p:cNvGraphicFramePr>
            <a:graphicFrameLocks noChangeAspect="1"/>
          </p:cNvGraphicFramePr>
          <p:nvPr/>
        </p:nvGraphicFramePr>
        <p:xfrm>
          <a:off x="-9899" y="0"/>
          <a:ext cx="12217451" cy="6857999"/>
        </p:xfrm>
        <a:graphic>
          <a:graphicData uri="http://schemas.openxmlformats.org/presentationml/2006/ole">
            <mc:AlternateContent xmlns:mc="http://schemas.openxmlformats.org/markup-compatibility/2006">
              <mc:Choice xmlns:v="urn:schemas-microsoft-com:vml" Requires="v">
                <p:oleObj r:id="rId3" imgW="41447520" imgH="23288760" progId="">
                  <p:embed/>
                </p:oleObj>
              </mc:Choice>
              <mc:Fallback>
                <p:oleObj r:id="rId3" imgW="41447520" imgH="23288760" progId="">
                  <p:embed/>
                  <p:pic>
                    <p:nvPicPr>
                      <p:cNvPr id="6" name="Object 5">
                        <a:extLst>
                          <a:ext uri="{FF2B5EF4-FFF2-40B4-BE49-F238E27FC236}">
                            <a16:creationId xmlns:a16="http://schemas.microsoft.com/office/drawing/2014/main" id="{0508D0A6-8F94-4905-9D4E-6E0E427C17C6}"/>
                          </a:ext>
                        </a:extLst>
                      </p:cNvPr>
                      <p:cNvPicPr/>
                      <p:nvPr/>
                    </p:nvPicPr>
                    <p:blipFill>
                      <a:blip r:embed="rId4"/>
                      <a:stretch>
                        <a:fillRect/>
                      </a:stretch>
                    </p:blipFill>
                    <p:spPr>
                      <a:xfrm>
                        <a:off x="-9899" y="0"/>
                        <a:ext cx="12217451" cy="6857999"/>
                      </a:xfrm>
                      <a:prstGeom prst="rect">
                        <a:avLst/>
                      </a:prstGeom>
                    </p:spPr>
                  </p:pic>
                </p:oleObj>
              </mc:Fallback>
            </mc:AlternateContent>
          </a:graphicData>
        </a:graphic>
      </p:graphicFrame>
    </p:spTree>
    <p:extLst>
      <p:ext uri="{BB962C8B-B14F-4D97-AF65-F5344CB8AC3E}">
        <p14:creationId xmlns:p14="http://schemas.microsoft.com/office/powerpoint/2010/main" val="3992514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75CFF692-6713-4EDC-9727-193E041EC1B0}"/>
              </a:ext>
            </a:extLst>
          </p:cNvPr>
          <p:cNvGraphicFramePr>
            <a:graphicFrameLocks noChangeAspect="1"/>
          </p:cNvGraphicFramePr>
          <p:nvPr/>
        </p:nvGraphicFramePr>
        <p:xfrm>
          <a:off x="-9898" y="0"/>
          <a:ext cx="12201898" cy="6849269"/>
        </p:xfrm>
        <a:graphic>
          <a:graphicData uri="http://schemas.openxmlformats.org/presentationml/2006/ole">
            <mc:AlternateContent xmlns:mc="http://schemas.openxmlformats.org/markup-compatibility/2006">
              <mc:Choice xmlns:v="urn:schemas-microsoft-com:vml" Requires="v">
                <p:oleObj r:id="rId3" imgW="41447520" imgH="23288760" progId="">
                  <p:embed/>
                </p:oleObj>
              </mc:Choice>
              <mc:Fallback>
                <p:oleObj r:id="rId3" imgW="41447520" imgH="23288760" progId="">
                  <p:embed/>
                  <p:pic>
                    <p:nvPicPr>
                      <p:cNvPr id="7" name="Object 6">
                        <a:extLst>
                          <a:ext uri="{FF2B5EF4-FFF2-40B4-BE49-F238E27FC236}">
                            <a16:creationId xmlns:a16="http://schemas.microsoft.com/office/drawing/2014/main" id="{75CFF692-6713-4EDC-9727-193E041EC1B0}"/>
                          </a:ext>
                        </a:extLst>
                      </p:cNvPr>
                      <p:cNvPicPr/>
                      <p:nvPr/>
                    </p:nvPicPr>
                    <p:blipFill>
                      <a:blip r:embed="rId4"/>
                      <a:stretch>
                        <a:fillRect/>
                      </a:stretch>
                    </p:blipFill>
                    <p:spPr>
                      <a:xfrm>
                        <a:off x="-9898" y="0"/>
                        <a:ext cx="12201898" cy="6849269"/>
                      </a:xfrm>
                      <a:prstGeom prst="rect">
                        <a:avLst/>
                      </a:prstGeom>
                    </p:spPr>
                  </p:pic>
                </p:oleObj>
              </mc:Fallback>
            </mc:AlternateContent>
          </a:graphicData>
        </a:graphic>
      </p:graphicFrame>
    </p:spTree>
    <p:extLst>
      <p:ext uri="{BB962C8B-B14F-4D97-AF65-F5344CB8AC3E}">
        <p14:creationId xmlns:p14="http://schemas.microsoft.com/office/powerpoint/2010/main" val="161138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4A33-B7FF-4E77-9D1C-94EDC0AD83FF}"/>
              </a:ext>
            </a:extLst>
          </p:cNvPr>
          <p:cNvSpPr>
            <a:spLocks noGrp="1"/>
          </p:cNvSpPr>
          <p:nvPr>
            <p:ph type="title"/>
          </p:nvPr>
        </p:nvSpPr>
        <p:spPr/>
        <p:txBody>
          <a:bodyPr/>
          <a:lstStyle/>
          <a:p>
            <a:r>
              <a:rPr lang="en-US" dirty="0"/>
              <a:t>Atlantic Crossings by Sail</a:t>
            </a:r>
          </a:p>
        </p:txBody>
      </p:sp>
      <p:sp>
        <p:nvSpPr>
          <p:cNvPr id="3" name="Content Placeholder 2">
            <a:extLst>
              <a:ext uri="{FF2B5EF4-FFF2-40B4-BE49-F238E27FC236}">
                <a16:creationId xmlns:a16="http://schemas.microsoft.com/office/drawing/2014/main" id="{705B4A37-3053-4D93-9B4F-89DEFE7351A9}"/>
              </a:ext>
            </a:extLst>
          </p:cNvPr>
          <p:cNvSpPr>
            <a:spLocks noGrp="1"/>
          </p:cNvSpPr>
          <p:nvPr>
            <p:ph idx="1"/>
          </p:nvPr>
        </p:nvSpPr>
        <p:spPr/>
        <p:txBody>
          <a:bodyPr/>
          <a:lstStyle/>
          <a:p>
            <a:r>
              <a:rPr lang="en-US" dirty="0"/>
              <a:t>This was the only option until the mid 1800’s</a:t>
            </a:r>
          </a:p>
          <a:p>
            <a:r>
              <a:rPr lang="en-US" dirty="0"/>
              <a:t>A normal, uneventful trip took 7 – 8 weeks</a:t>
            </a:r>
          </a:p>
          <a:p>
            <a:pPr lvl="1"/>
            <a:r>
              <a:rPr lang="en-US" dirty="0"/>
              <a:t>It could be done in 4 weeks</a:t>
            </a:r>
          </a:p>
          <a:p>
            <a:pPr lvl="1"/>
            <a:r>
              <a:rPr lang="en-US" dirty="0"/>
              <a:t>It sometimes too as long as 12 weeks</a:t>
            </a:r>
          </a:p>
          <a:p>
            <a:r>
              <a:rPr lang="en-US" dirty="0"/>
              <a:t>Schedules were unreliable</a:t>
            </a:r>
          </a:p>
          <a:p>
            <a:r>
              <a:rPr lang="en-US" dirty="0"/>
              <a:t>Emigrants congregated at the point of departure waiting for their ship</a:t>
            </a:r>
          </a:p>
          <a:p>
            <a:r>
              <a:rPr lang="en-US" dirty="0"/>
              <a:t>The entire trip could take 2 – 5 months</a:t>
            </a:r>
          </a:p>
        </p:txBody>
      </p:sp>
    </p:spTree>
    <p:extLst>
      <p:ext uri="{BB962C8B-B14F-4D97-AF65-F5344CB8AC3E}">
        <p14:creationId xmlns:p14="http://schemas.microsoft.com/office/powerpoint/2010/main" val="206430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7B8C-6E27-49B9-9DC0-C9914DAB5D5A}"/>
              </a:ext>
            </a:extLst>
          </p:cNvPr>
          <p:cNvSpPr>
            <a:spLocks noGrp="1"/>
          </p:cNvSpPr>
          <p:nvPr>
            <p:ph type="title"/>
          </p:nvPr>
        </p:nvSpPr>
        <p:spPr/>
        <p:txBody>
          <a:bodyPr/>
          <a:lstStyle/>
          <a:p>
            <a:r>
              <a:rPr lang="en-US" dirty="0"/>
              <a:t>They All Sailed </a:t>
            </a:r>
            <a:r>
              <a:rPr lang="en-US" b="1" u="sng" dirty="0"/>
              <a:t>From</a:t>
            </a:r>
            <a:r>
              <a:rPr lang="en-US" dirty="0"/>
              <a:t> England or Scotland</a:t>
            </a:r>
          </a:p>
        </p:txBody>
      </p:sp>
      <p:sp>
        <p:nvSpPr>
          <p:cNvPr id="3" name="Content Placeholder 2">
            <a:extLst>
              <a:ext uri="{FF2B5EF4-FFF2-40B4-BE49-F238E27FC236}">
                <a16:creationId xmlns:a16="http://schemas.microsoft.com/office/drawing/2014/main" id="{8B62F0C3-0843-403C-845B-3F7DCD28EAD0}"/>
              </a:ext>
            </a:extLst>
          </p:cNvPr>
          <p:cNvSpPr>
            <a:spLocks noGrp="1"/>
          </p:cNvSpPr>
          <p:nvPr>
            <p:ph idx="1"/>
          </p:nvPr>
        </p:nvSpPr>
        <p:spPr/>
        <p:txBody>
          <a:bodyPr/>
          <a:lstStyle/>
          <a:p>
            <a:r>
              <a:rPr lang="en-US" dirty="0"/>
              <a:t>Regardless of their county of origin</a:t>
            </a:r>
          </a:p>
          <a:p>
            <a:r>
              <a:rPr lang="en-US" dirty="0"/>
              <a:t>Keep this in mind when searching for them</a:t>
            </a:r>
          </a:p>
        </p:txBody>
      </p:sp>
    </p:spTree>
    <p:extLst>
      <p:ext uri="{BB962C8B-B14F-4D97-AF65-F5344CB8AC3E}">
        <p14:creationId xmlns:p14="http://schemas.microsoft.com/office/powerpoint/2010/main" val="26490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2461-AD77-433F-B980-787306275C15}"/>
              </a:ext>
            </a:extLst>
          </p:cNvPr>
          <p:cNvSpPr>
            <a:spLocks noGrp="1"/>
          </p:cNvSpPr>
          <p:nvPr>
            <p:ph type="title"/>
          </p:nvPr>
        </p:nvSpPr>
        <p:spPr/>
        <p:txBody>
          <a:bodyPr/>
          <a:lstStyle/>
          <a:p>
            <a:r>
              <a:rPr lang="en-US" dirty="0"/>
              <a:t>Don’t Make Assumptions About the Route</a:t>
            </a:r>
          </a:p>
        </p:txBody>
      </p:sp>
      <p:sp>
        <p:nvSpPr>
          <p:cNvPr id="3" name="Content Placeholder 2">
            <a:extLst>
              <a:ext uri="{FF2B5EF4-FFF2-40B4-BE49-F238E27FC236}">
                <a16:creationId xmlns:a16="http://schemas.microsoft.com/office/drawing/2014/main" id="{43DCFCB7-0046-4A12-8BB0-6A5527D9BBC7}"/>
              </a:ext>
            </a:extLst>
          </p:cNvPr>
          <p:cNvSpPr>
            <a:spLocks noGrp="1"/>
          </p:cNvSpPr>
          <p:nvPr>
            <p:ph idx="1"/>
          </p:nvPr>
        </p:nvSpPr>
        <p:spPr/>
        <p:txBody>
          <a:bodyPr/>
          <a:lstStyle/>
          <a:p>
            <a:r>
              <a:rPr lang="en-US" dirty="0"/>
              <a:t>April 1903 – Great Grandfather Hans Isakson sails from Liverpool to </a:t>
            </a:r>
            <a:r>
              <a:rPr lang="en-US" b="1" dirty="0"/>
              <a:t>Quebec</a:t>
            </a:r>
          </a:p>
          <a:p>
            <a:r>
              <a:rPr lang="en-US" dirty="0"/>
              <a:t>February 1904 – Sons sail from Liverpool to </a:t>
            </a:r>
            <a:r>
              <a:rPr lang="en-US" b="1" dirty="0"/>
              <a:t>Boston</a:t>
            </a:r>
          </a:p>
          <a:p>
            <a:r>
              <a:rPr lang="en-US" dirty="0"/>
              <a:t>March 1904 – Wife and daughters sail from Liverpool to </a:t>
            </a:r>
            <a:r>
              <a:rPr lang="en-US" b="1" dirty="0"/>
              <a:t>Boston</a:t>
            </a:r>
          </a:p>
          <a:p>
            <a:r>
              <a:rPr lang="en-US" dirty="0"/>
              <a:t>February 1906 – daughter sails from Liverpool to </a:t>
            </a:r>
            <a:r>
              <a:rPr lang="en-US" b="1" dirty="0"/>
              <a:t>Halifax, Nova Scotia</a:t>
            </a:r>
          </a:p>
          <a:p>
            <a:r>
              <a:rPr lang="en-US" dirty="0"/>
              <a:t>May 1908 – Grandmother sails from Oslo directly to </a:t>
            </a:r>
            <a:r>
              <a:rPr lang="en-US" b="1" dirty="0"/>
              <a:t>New York</a:t>
            </a:r>
          </a:p>
        </p:txBody>
      </p:sp>
    </p:spTree>
    <p:extLst>
      <p:ext uri="{BB962C8B-B14F-4D97-AF65-F5344CB8AC3E}">
        <p14:creationId xmlns:p14="http://schemas.microsoft.com/office/powerpoint/2010/main" val="6715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884A-5DFB-4BBD-AABE-25050F879BD3}"/>
              </a:ext>
            </a:extLst>
          </p:cNvPr>
          <p:cNvSpPr>
            <a:spLocks noGrp="1"/>
          </p:cNvSpPr>
          <p:nvPr>
            <p:ph type="title"/>
          </p:nvPr>
        </p:nvSpPr>
        <p:spPr/>
        <p:txBody>
          <a:bodyPr/>
          <a:lstStyle/>
          <a:p>
            <a:r>
              <a:rPr lang="en-US" b="1" dirty="0"/>
              <a:t>They Came – But Did They Stay?</a:t>
            </a:r>
          </a:p>
        </p:txBody>
      </p:sp>
      <p:sp>
        <p:nvSpPr>
          <p:cNvPr id="3" name="Content Placeholder 2">
            <a:extLst>
              <a:ext uri="{FF2B5EF4-FFF2-40B4-BE49-F238E27FC236}">
                <a16:creationId xmlns:a16="http://schemas.microsoft.com/office/drawing/2014/main" id="{FA790E1E-D2D0-6D1A-F846-B309ACA6E57A}"/>
              </a:ext>
            </a:extLst>
          </p:cNvPr>
          <p:cNvSpPr>
            <a:spLocks noGrp="1"/>
          </p:cNvSpPr>
          <p:nvPr>
            <p:ph idx="1"/>
          </p:nvPr>
        </p:nvSpPr>
        <p:spPr>
          <a:xfrm>
            <a:off x="838200" y="1825625"/>
            <a:ext cx="10515600" cy="4351338"/>
          </a:xfrm>
        </p:spPr>
        <p:txBody>
          <a:bodyPr/>
          <a:lstStyle/>
          <a:p>
            <a:r>
              <a:rPr lang="en-US" dirty="0"/>
              <a:t>Some returned to visit their native country</a:t>
            </a:r>
          </a:p>
          <a:p>
            <a:r>
              <a:rPr lang="en-US" dirty="0"/>
              <a:t>Some traveled back and forth several times</a:t>
            </a:r>
          </a:p>
          <a:p>
            <a:r>
              <a:rPr lang="en-US" dirty="0"/>
              <a:t>Some returned to their native country permanently</a:t>
            </a:r>
          </a:p>
          <a:p>
            <a:r>
              <a:rPr lang="en-US" dirty="0"/>
              <a:t>44% of the homestead entries made in western Canada between 1900 – 1910 were by immigrants from the United States*</a:t>
            </a:r>
          </a:p>
          <a:p>
            <a:pPr lvl="1"/>
            <a:r>
              <a:rPr lang="en-US" dirty="0"/>
              <a:t>US Homestead Act became law in 1862</a:t>
            </a:r>
          </a:p>
        </p:txBody>
      </p:sp>
      <p:sp>
        <p:nvSpPr>
          <p:cNvPr id="4" name="TextBox 3">
            <a:extLst>
              <a:ext uri="{FF2B5EF4-FFF2-40B4-BE49-F238E27FC236}">
                <a16:creationId xmlns:a16="http://schemas.microsoft.com/office/drawing/2014/main" id="{F646014D-671A-73E5-0CB2-AFC38421ACA2}"/>
              </a:ext>
            </a:extLst>
          </p:cNvPr>
          <p:cNvSpPr txBox="1"/>
          <p:nvPr/>
        </p:nvSpPr>
        <p:spPr>
          <a:xfrm>
            <a:off x="1375090" y="6311900"/>
            <a:ext cx="9307997" cy="369332"/>
          </a:xfrm>
          <a:prstGeom prst="rect">
            <a:avLst/>
          </a:prstGeom>
          <a:noFill/>
        </p:spPr>
        <p:txBody>
          <a:bodyPr wrap="none" rtlCol="0">
            <a:spAutoFit/>
          </a:bodyPr>
          <a:lstStyle/>
          <a:p>
            <a:r>
              <a:rPr lang="en-US" dirty="0"/>
              <a:t>* “</a:t>
            </a:r>
            <a:r>
              <a:rPr lang="en-US" i="1" dirty="0"/>
              <a:t>From Fjord to Frontier: A History of the Norwegians in Canada</a:t>
            </a:r>
            <a:r>
              <a:rPr lang="en-US" dirty="0"/>
              <a:t>”, </a:t>
            </a:r>
            <a:r>
              <a:rPr lang="en-US" dirty="0" err="1"/>
              <a:t>Gulbrand</a:t>
            </a:r>
            <a:r>
              <a:rPr lang="en-US" dirty="0"/>
              <a:t> </a:t>
            </a:r>
            <a:r>
              <a:rPr lang="en-US" dirty="0" err="1"/>
              <a:t>Loken</a:t>
            </a:r>
            <a:r>
              <a:rPr lang="en-US" dirty="0"/>
              <a:t>, 1980, Page 41</a:t>
            </a:r>
          </a:p>
        </p:txBody>
      </p:sp>
    </p:spTree>
    <p:extLst>
      <p:ext uri="{BB962C8B-B14F-4D97-AF65-F5344CB8AC3E}">
        <p14:creationId xmlns:p14="http://schemas.microsoft.com/office/powerpoint/2010/main" val="33544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860A-FF3E-4BA9-9F2B-BBF375579D68}"/>
              </a:ext>
            </a:extLst>
          </p:cNvPr>
          <p:cNvSpPr>
            <a:spLocks noGrp="1"/>
          </p:cNvSpPr>
          <p:nvPr>
            <p:ph type="title"/>
          </p:nvPr>
        </p:nvSpPr>
        <p:spPr/>
        <p:txBody>
          <a:bodyPr/>
          <a:lstStyle/>
          <a:p>
            <a:r>
              <a:rPr lang="en-US" dirty="0">
                <a:solidFill>
                  <a:srgbClr val="0070C0"/>
                </a:solidFill>
              </a:rPr>
              <a:t>Online Search Tips</a:t>
            </a:r>
          </a:p>
        </p:txBody>
      </p:sp>
      <p:sp>
        <p:nvSpPr>
          <p:cNvPr id="3" name="Content Placeholder 2">
            <a:extLst>
              <a:ext uri="{FF2B5EF4-FFF2-40B4-BE49-F238E27FC236}">
                <a16:creationId xmlns:a16="http://schemas.microsoft.com/office/drawing/2014/main" id="{7D5F5F8C-2FA4-403A-8DA0-0B0671A8C56F}"/>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884012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AF2F-7F1C-4D13-929F-E1F0F77359B1}"/>
              </a:ext>
            </a:extLst>
          </p:cNvPr>
          <p:cNvSpPr>
            <a:spLocks noGrp="1"/>
          </p:cNvSpPr>
          <p:nvPr>
            <p:ph type="title"/>
          </p:nvPr>
        </p:nvSpPr>
        <p:spPr/>
        <p:txBody>
          <a:bodyPr/>
          <a:lstStyle/>
          <a:p>
            <a:r>
              <a:rPr lang="en-US" dirty="0"/>
              <a:t>Quality of the Information Recorded</a:t>
            </a:r>
          </a:p>
        </p:txBody>
      </p:sp>
      <p:sp>
        <p:nvSpPr>
          <p:cNvPr id="3" name="Content Placeholder 2">
            <a:extLst>
              <a:ext uri="{FF2B5EF4-FFF2-40B4-BE49-F238E27FC236}">
                <a16:creationId xmlns:a16="http://schemas.microsoft.com/office/drawing/2014/main" id="{4F30AE86-FF4C-486B-BB69-568336D6A541}"/>
              </a:ext>
            </a:extLst>
          </p:cNvPr>
          <p:cNvSpPr>
            <a:spLocks noGrp="1"/>
          </p:cNvSpPr>
          <p:nvPr>
            <p:ph idx="1"/>
          </p:nvPr>
        </p:nvSpPr>
        <p:spPr/>
        <p:txBody>
          <a:bodyPr/>
          <a:lstStyle/>
          <a:p>
            <a:r>
              <a:rPr lang="en-US" dirty="0"/>
              <a:t>It was created at the port of departure</a:t>
            </a:r>
          </a:p>
          <a:p>
            <a:r>
              <a:rPr lang="en-US" dirty="0"/>
              <a:t>The informant and the recorder may not have spoken the same language</a:t>
            </a:r>
          </a:p>
          <a:p>
            <a:r>
              <a:rPr lang="en-US" dirty="0"/>
              <a:t>The informant may not have been able to read or write</a:t>
            </a:r>
          </a:p>
          <a:p>
            <a:pPr lvl="1"/>
            <a:r>
              <a:rPr lang="en-US" dirty="0"/>
              <a:t>Or knew how, but used a different alphabet</a:t>
            </a:r>
          </a:p>
        </p:txBody>
      </p:sp>
    </p:spTree>
    <p:extLst>
      <p:ext uri="{BB962C8B-B14F-4D97-AF65-F5344CB8AC3E}">
        <p14:creationId xmlns:p14="http://schemas.microsoft.com/office/powerpoint/2010/main" val="9029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9324-D6D6-46CF-B87A-7A914CCBB0A6}"/>
              </a:ext>
            </a:extLst>
          </p:cNvPr>
          <p:cNvSpPr>
            <a:spLocks noGrp="1"/>
          </p:cNvSpPr>
          <p:nvPr>
            <p:ph type="title"/>
          </p:nvPr>
        </p:nvSpPr>
        <p:spPr/>
        <p:txBody>
          <a:bodyPr/>
          <a:lstStyle/>
          <a:p>
            <a:r>
              <a:rPr lang="en-US" dirty="0"/>
              <a:t>The Index May Have Incorrect Information</a:t>
            </a:r>
          </a:p>
        </p:txBody>
      </p:sp>
      <p:sp>
        <p:nvSpPr>
          <p:cNvPr id="3" name="Content Placeholder 2">
            <a:extLst>
              <a:ext uri="{FF2B5EF4-FFF2-40B4-BE49-F238E27FC236}">
                <a16:creationId xmlns:a16="http://schemas.microsoft.com/office/drawing/2014/main" id="{DBE2F6FB-022B-4022-B7DC-FC087BC754DF}"/>
              </a:ext>
            </a:extLst>
          </p:cNvPr>
          <p:cNvSpPr>
            <a:spLocks noGrp="1"/>
          </p:cNvSpPr>
          <p:nvPr>
            <p:ph idx="1"/>
          </p:nvPr>
        </p:nvSpPr>
        <p:spPr/>
        <p:txBody>
          <a:bodyPr/>
          <a:lstStyle/>
          <a:p>
            <a:r>
              <a:rPr lang="en-US" dirty="0"/>
              <a:t>The recorder’s handwriting may be hard to read</a:t>
            </a:r>
          </a:p>
          <a:p>
            <a:r>
              <a:rPr lang="en-US" dirty="0"/>
              <a:t>The condition of the document may have deteriorated prior to transcription, making accurate transcription difficult or impossible</a:t>
            </a:r>
          </a:p>
        </p:txBody>
      </p:sp>
    </p:spTree>
    <p:extLst>
      <p:ext uri="{BB962C8B-B14F-4D97-AF65-F5344CB8AC3E}">
        <p14:creationId xmlns:p14="http://schemas.microsoft.com/office/powerpoint/2010/main" val="265635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5994-1DD6-4FF0-A8ED-08DABEC094DE}"/>
              </a:ext>
            </a:extLst>
          </p:cNvPr>
          <p:cNvSpPr>
            <a:spLocks noGrp="1"/>
          </p:cNvSpPr>
          <p:nvPr>
            <p:ph type="title"/>
          </p:nvPr>
        </p:nvSpPr>
        <p:spPr/>
        <p:txBody>
          <a:bodyPr/>
          <a:lstStyle/>
          <a:p>
            <a:r>
              <a:rPr lang="en-US" dirty="0"/>
              <a:t>Age on Arrival and/or Year of Birth</a:t>
            </a:r>
          </a:p>
        </p:txBody>
      </p:sp>
      <p:sp>
        <p:nvSpPr>
          <p:cNvPr id="3" name="Content Placeholder 2">
            <a:extLst>
              <a:ext uri="{FF2B5EF4-FFF2-40B4-BE49-F238E27FC236}">
                <a16:creationId xmlns:a16="http://schemas.microsoft.com/office/drawing/2014/main" id="{75FB81CF-1000-40F9-A353-13D16BBD7119}"/>
              </a:ext>
            </a:extLst>
          </p:cNvPr>
          <p:cNvSpPr>
            <a:spLocks noGrp="1"/>
          </p:cNvSpPr>
          <p:nvPr>
            <p:ph idx="1"/>
          </p:nvPr>
        </p:nvSpPr>
        <p:spPr/>
        <p:txBody>
          <a:bodyPr/>
          <a:lstStyle/>
          <a:p>
            <a:r>
              <a:rPr lang="en-US" dirty="0"/>
              <a:t>Most search engines are sensitive to the year of birth or age on arrival</a:t>
            </a:r>
          </a:p>
          <a:p>
            <a:pPr lvl="1"/>
            <a:r>
              <a:rPr lang="en-US" dirty="0"/>
              <a:t>They will restrict results to match what you specify</a:t>
            </a:r>
          </a:p>
          <a:p>
            <a:r>
              <a:rPr lang="en-US" dirty="0"/>
              <a:t>If these are indexed incorrectly, they may cause your search to fail</a:t>
            </a:r>
          </a:p>
          <a:p>
            <a:pPr lvl="1"/>
            <a:r>
              <a:rPr lang="en-US" dirty="0"/>
              <a:t>You know they were </a:t>
            </a:r>
            <a:r>
              <a:rPr lang="en-US" b="1" dirty="0">
                <a:solidFill>
                  <a:srgbClr val="FF0000"/>
                </a:solidFill>
              </a:rPr>
              <a:t>50</a:t>
            </a:r>
            <a:r>
              <a:rPr lang="en-US" dirty="0"/>
              <a:t>, but it was indexed as </a:t>
            </a:r>
            <a:r>
              <a:rPr lang="en-US" b="1" dirty="0">
                <a:solidFill>
                  <a:srgbClr val="FF0000"/>
                </a:solidFill>
              </a:rPr>
              <a:t>20</a:t>
            </a:r>
            <a:endParaRPr lang="en-US" dirty="0"/>
          </a:p>
          <a:p>
            <a:pPr lvl="1"/>
            <a:r>
              <a:rPr lang="en-US" dirty="0"/>
              <a:t>Possibly it was not indexed at all</a:t>
            </a:r>
          </a:p>
          <a:p>
            <a:r>
              <a:rPr lang="en-US" dirty="0"/>
              <a:t>Possible solutions:</a:t>
            </a:r>
          </a:p>
          <a:p>
            <a:pPr lvl="1"/>
            <a:r>
              <a:rPr lang="en-US" dirty="0"/>
              <a:t>Specify a very wide date range</a:t>
            </a:r>
          </a:p>
          <a:p>
            <a:pPr lvl="1"/>
            <a:r>
              <a:rPr lang="en-US" dirty="0"/>
              <a:t>Don’t specify the age on arrival in your search query</a:t>
            </a:r>
          </a:p>
          <a:p>
            <a:pPr lvl="1"/>
            <a:r>
              <a:rPr lang="en-US" dirty="0"/>
              <a:t>Don’t specify the birth year on arrival in your search query</a:t>
            </a:r>
          </a:p>
        </p:txBody>
      </p:sp>
    </p:spTree>
    <p:extLst>
      <p:ext uri="{BB962C8B-B14F-4D97-AF65-F5344CB8AC3E}">
        <p14:creationId xmlns:p14="http://schemas.microsoft.com/office/powerpoint/2010/main" val="7421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B336-3732-4A96-9517-B66A3A05130D}"/>
              </a:ext>
            </a:extLst>
          </p:cNvPr>
          <p:cNvSpPr>
            <a:spLocks noGrp="1"/>
          </p:cNvSpPr>
          <p:nvPr>
            <p:ph type="title"/>
          </p:nvPr>
        </p:nvSpPr>
        <p:spPr/>
        <p:txBody>
          <a:bodyPr/>
          <a:lstStyle/>
          <a:p>
            <a:r>
              <a:rPr lang="en-US" dirty="0"/>
              <a:t>Names</a:t>
            </a:r>
          </a:p>
        </p:txBody>
      </p:sp>
      <p:sp>
        <p:nvSpPr>
          <p:cNvPr id="3" name="Content Placeholder 2">
            <a:extLst>
              <a:ext uri="{FF2B5EF4-FFF2-40B4-BE49-F238E27FC236}">
                <a16:creationId xmlns:a16="http://schemas.microsoft.com/office/drawing/2014/main" id="{93AD3477-DFB5-497E-9F0E-F4BC1C38DC29}"/>
              </a:ext>
            </a:extLst>
          </p:cNvPr>
          <p:cNvSpPr>
            <a:spLocks noGrp="1"/>
          </p:cNvSpPr>
          <p:nvPr>
            <p:ph idx="1"/>
          </p:nvPr>
        </p:nvSpPr>
        <p:spPr/>
        <p:txBody>
          <a:bodyPr/>
          <a:lstStyle/>
          <a:p>
            <a:r>
              <a:rPr lang="en-US" dirty="0"/>
              <a:t>It is very common for names to be recorded incorrectly</a:t>
            </a:r>
          </a:p>
          <a:p>
            <a:r>
              <a:rPr lang="en-US" dirty="0"/>
              <a:t>Some emigrants intentionally changed their names when they immigrated</a:t>
            </a:r>
          </a:p>
        </p:txBody>
      </p:sp>
    </p:spTree>
    <p:extLst>
      <p:ext uri="{BB962C8B-B14F-4D97-AF65-F5344CB8AC3E}">
        <p14:creationId xmlns:p14="http://schemas.microsoft.com/office/powerpoint/2010/main" val="427703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0B96-3EC7-464F-98E0-164C4A528D8A}"/>
              </a:ext>
            </a:extLst>
          </p:cNvPr>
          <p:cNvSpPr>
            <a:spLocks noGrp="1"/>
          </p:cNvSpPr>
          <p:nvPr>
            <p:ph type="title"/>
          </p:nvPr>
        </p:nvSpPr>
        <p:spPr/>
        <p:txBody>
          <a:bodyPr/>
          <a:lstStyle/>
          <a:p>
            <a:r>
              <a:rPr lang="en-US" dirty="0"/>
              <a:t>Solutions</a:t>
            </a:r>
          </a:p>
        </p:txBody>
      </p:sp>
      <p:sp>
        <p:nvSpPr>
          <p:cNvPr id="3" name="Content Placeholder 2">
            <a:extLst>
              <a:ext uri="{FF2B5EF4-FFF2-40B4-BE49-F238E27FC236}">
                <a16:creationId xmlns:a16="http://schemas.microsoft.com/office/drawing/2014/main" id="{3B50CF7B-761B-499E-92D2-FA5287B888D9}"/>
              </a:ext>
            </a:extLst>
          </p:cNvPr>
          <p:cNvSpPr>
            <a:spLocks noGrp="1"/>
          </p:cNvSpPr>
          <p:nvPr>
            <p:ph idx="1"/>
          </p:nvPr>
        </p:nvSpPr>
        <p:spPr/>
        <p:txBody>
          <a:bodyPr/>
          <a:lstStyle/>
          <a:p>
            <a:r>
              <a:rPr lang="en-US" dirty="0"/>
              <a:t>Only specify a first name</a:t>
            </a:r>
          </a:p>
          <a:p>
            <a:r>
              <a:rPr lang="en-US" dirty="0"/>
              <a:t>Only specify a last name</a:t>
            </a:r>
          </a:p>
          <a:p>
            <a:r>
              <a:rPr lang="en-US" dirty="0"/>
              <a:t>Take advantage of “Advanced Search Options”</a:t>
            </a:r>
          </a:p>
          <a:p>
            <a:pPr lvl="1"/>
            <a:r>
              <a:rPr lang="en-US" dirty="0"/>
              <a:t>Similar names</a:t>
            </a:r>
          </a:p>
          <a:p>
            <a:pPr lvl="1"/>
            <a:r>
              <a:rPr lang="en-US" dirty="0"/>
              <a:t>Soundex Match</a:t>
            </a:r>
          </a:p>
          <a:p>
            <a:pPr lvl="1"/>
            <a:r>
              <a:rPr lang="en-US" dirty="0"/>
              <a:t>Try using </a:t>
            </a:r>
            <a:r>
              <a:rPr lang="en-US" b="1" dirty="0"/>
              <a:t>Wild Card </a:t>
            </a:r>
            <a:r>
              <a:rPr lang="en-US" dirty="0"/>
              <a:t>characters</a:t>
            </a:r>
          </a:p>
        </p:txBody>
      </p:sp>
    </p:spTree>
    <p:extLst>
      <p:ext uri="{BB962C8B-B14F-4D97-AF65-F5344CB8AC3E}">
        <p14:creationId xmlns:p14="http://schemas.microsoft.com/office/powerpoint/2010/main" val="29024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DD5A-B6F4-40CE-B338-869B217B92AE}"/>
              </a:ext>
            </a:extLst>
          </p:cNvPr>
          <p:cNvSpPr>
            <a:spLocks noGrp="1"/>
          </p:cNvSpPr>
          <p:nvPr>
            <p:ph type="title"/>
          </p:nvPr>
        </p:nvSpPr>
        <p:spPr/>
        <p:txBody>
          <a:bodyPr/>
          <a:lstStyle/>
          <a:p>
            <a:r>
              <a:rPr lang="en-US" dirty="0"/>
              <a:t>Wild Card Characters</a:t>
            </a:r>
          </a:p>
        </p:txBody>
      </p:sp>
      <p:sp>
        <p:nvSpPr>
          <p:cNvPr id="3" name="Content Placeholder 2">
            <a:extLst>
              <a:ext uri="{FF2B5EF4-FFF2-40B4-BE49-F238E27FC236}">
                <a16:creationId xmlns:a16="http://schemas.microsoft.com/office/drawing/2014/main" id="{C783850C-EF7C-47F5-9F99-ECC57E080C2C}"/>
              </a:ext>
            </a:extLst>
          </p:cNvPr>
          <p:cNvSpPr>
            <a:spLocks noGrp="1"/>
          </p:cNvSpPr>
          <p:nvPr>
            <p:ph idx="1"/>
          </p:nvPr>
        </p:nvSpPr>
        <p:spPr/>
        <p:txBody>
          <a:bodyPr/>
          <a:lstStyle/>
          <a:p>
            <a:r>
              <a:rPr lang="en-US" dirty="0"/>
              <a:t>Special instructions to the search engine</a:t>
            </a:r>
          </a:p>
          <a:p>
            <a:r>
              <a:rPr lang="en-US" dirty="0"/>
              <a:t>The most popular one is the asterisk ( * )</a:t>
            </a:r>
          </a:p>
          <a:p>
            <a:pPr lvl="1"/>
            <a:r>
              <a:rPr lang="en-US" dirty="0"/>
              <a:t>It means “look for zero or more characters in this position”</a:t>
            </a:r>
          </a:p>
          <a:p>
            <a:r>
              <a:rPr lang="en-US" dirty="0"/>
              <a:t>A search for “Han</a:t>
            </a:r>
            <a:r>
              <a:rPr lang="en-US" dirty="0">
                <a:solidFill>
                  <a:srgbClr val="FF0000"/>
                </a:solidFill>
              </a:rPr>
              <a:t>*</a:t>
            </a:r>
            <a:r>
              <a:rPr lang="en-US" dirty="0"/>
              <a:t>” would match on these (and many more) names</a:t>
            </a:r>
          </a:p>
          <a:p>
            <a:pPr lvl="1"/>
            <a:r>
              <a:rPr lang="en-US" b="1" dirty="0"/>
              <a:t>Han</a:t>
            </a:r>
            <a:r>
              <a:rPr lang="en-US" dirty="0"/>
              <a:t>s</a:t>
            </a:r>
          </a:p>
          <a:p>
            <a:pPr lvl="1"/>
            <a:r>
              <a:rPr lang="en-US" b="1" dirty="0"/>
              <a:t>Han</a:t>
            </a:r>
            <a:r>
              <a:rPr lang="en-US" dirty="0"/>
              <a:t>son</a:t>
            </a:r>
          </a:p>
          <a:p>
            <a:pPr lvl="1"/>
            <a:r>
              <a:rPr lang="en-US" b="1" dirty="0"/>
              <a:t>Han</a:t>
            </a:r>
            <a:r>
              <a:rPr lang="en-US" dirty="0"/>
              <a:t>sen</a:t>
            </a:r>
          </a:p>
          <a:p>
            <a:pPr lvl="1"/>
            <a:r>
              <a:rPr lang="en-US" b="1" dirty="0"/>
              <a:t>Han</a:t>
            </a:r>
            <a:r>
              <a:rPr lang="en-US" dirty="0"/>
              <a:t>ssen</a:t>
            </a:r>
          </a:p>
          <a:p>
            <a:pPr lvl="1"/>
            <a:r>
              <a:rPr lang="en-US" b="1" dirty="0"/>
              <a:t>Han</a:t>
            </a:r>
            <a:r>
              <a:rPr lang="en-US" dirty="0"/>
              <a:t>sson</a:t>
            </a:r>
          </a:p>
          <a:p>
            <a:pPr lvl="1"/>
            <a:r>
              <a:rPr lang="en-US" b="1" dirty="0" err="1"/>
              <a:t>Han</a:t>
            </a:r>
            <a:r>
              <a:rPr lang="en-US" dirty="0" err="1"/>
              <a:t>sdatter</a:t>
            </a:r>
            <a:endParaRPr lang="en-US" dirty="0"/>
          </a:p>
        </p:txBody>
      </p:sp>
      <p:sp>
        <p:nvSpPr>
          <p:cNvPr id="4" name="TextBox 3">
            <a:extLst>
              <a:ext uri="{FF2B5EF4-FFF2-40B4-BE49-F238E27FC236}">
                <a16:creationId xmlns:a16="http://schemas.microsoft.com/office/drawing/2014/main" id="{26F96BE8-BF02-402D-B93B-42756052708E}"/>
              </a:ext>
            </a:extLst>
          </p:cNvPr>
          <p:cNvSpPr txBox="1"/>
          <p:nvPr/>
        </p:nvSpPr>
        <p:spPr>
          <a:xfrm>
            <a:off x="2370717" y="6212899"/>
            <a:ext cx="7450565" cy="461665"/>
          </a:xfrm>
          <a:prstGeom prst="rect">
            <a:avLst/>
          </a:prstGeom>
          <a:noFill/>
        </p:spPr>
        <p:txBody>
          <a:bodyPr wrap="none" rtlCol="0">
            <a:spAutoFit/>
          </a:bodyPr>
          <a:lstStyle/>
          <a:p>
            <a:pPr algn="ctr"/>
            <a:r>
              <a:rPr lang="en-US" sz="2400" dirty="0"/>
              <a:t>You may need to specify an exact match to make this work</a:t>
            </a:r>
          </a:p>
        </p:txBody>
      </p:sp>
    </p:spTree>
    <p:extLst>
      <p:ext uri="{BB962C8B-B14F-4D97-AF65-F5344CB8AC3E}">
        <p14:creationId xmlns:p14="http://schemas.microsoft.com/office/powerpoint/2010/main" val="347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7279-9FEF-2351-51B8-B7376D73BE47}"/>
              </a:ext>
            </a:extLst>
          </p:cNvPr>
          <p:cNvSpPr>
            <a:spLocks noGrp="1"/>
          </p:cNvSpPr>
          <p:nvPr>
            <p:ph type="title"/>
          </p:nvPr>
        </p:nvSpPr>
        <p:spPr/>
        <p:txBody>
          <a:bodyPr/>
          <a:lstStyle/>
          <a:p>
            <a:r>
              <a:rPr lang="en-US" dirty="0"/>
              <a:t>Eating During the Voyage</a:t>
            </a:r>
          </a:p>
        </p:txBody>
      </p:sp>
      <p:sp>
        <p:nvSpPr>
          <p:cNvPr id="3" name="Content Placeholder 2">
            <a:extLst>
              <a:ext uri="{FF2B5EF4-FFF2-40B4-BE49-F238E27FC236}">
                <a16:creationId xmlns:a16="http://schemas.microsoft.com/office/drawing/2014/main" id="{71DAAFA4-CBCB-15F5-8901-97FD290A5318}"/>
              </a:ext>
            </a:extLst>
          </p:cNvPr>
          <p:cNvSpPr>
            <a:spLocks noGrp="1"/>
          </p:cNvSpPr>
          <p:nvPr>
            <p:ph idx="1"/>
          </p:nvPr>
        </p:nvSpPr>
        <p:spPr/>
        <p:txBody>
          <a:bodyPr/>
          <a:lstStyle/>
          <a:p>
            <a:r>
              <a:rPr lang="en-US" dirty="0"/>
              <a:t>Early passengers were required to bring enough food and water to feed themselves for 6 weeks.</a:t>
            </a:r>
          </a:p>
          <a:p>
            <a:r>
              <a:rPr lang="en-US" dirty="0"/>
              <a:t>From about 1850 ships from Bremen and Hamburg provided meals for all passengers</a:t>
            </a:r>
          </a:p>
          <a:p>
            <a:r>
              <a:rPr lang="en-US" dirty="0"/>
              <a:t>By 1873 all ships furnished food</a:t>
            </a:r>
          </a:p>
          <a:p>
            <a:pPr lvl="1"/>
            <a:r>
              <a:rPr lang="en-US" dirty="0"/>
              <a:t>But steerage passenger still had to provide their own utensils and bedding</a:t>
            </a:r>
          </a:p>
        </p:txBody>
      </p:sp>
    </p:spTree>
    <p:extLst>
      <p:ext uri="{BB962C8B-B14F-4D97-AF65-F5344CB8AC3E}">
        <p14:creationId xmlns:p14="http://schemas.microsoft.com/office/powerpoint/2010/main" val="108358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CCC96-FBE7-4A77-92BA-CD76704DB1F3}"/>
              </a:ext>
            </a:extLst>
          </p:cNvPr>
          <p:cNvSpPr>
            <a:spLocks noGrp="1"/>
          </p:cNvSpPr>
          <p:nvPr>
            <p:ph idx="1"/>
          </p:nvPr>
        </p:nvSpPr>
        <p:spPr/>
        <p:txBody>
          <a:bodyPr/>
          <a:lstStyle/>
          <a:p>
            <a:r>
              <a:rPr lang="en-US" dirty="0"/>
              <a:t>The asterisk can be used anywhere in the string</a:t>
            </a:r>
          </a:p>
          <a:p>
            <a:endParaRPr lang="en-US" dirty="0"/>
          </a:p>
          <a:p>
            <a:pPr marL="0" indent="0">
              <a:buNone/>
            </a:pPr>
            <a:r>
              <a:rPr lang="en-US" dirty="0"/>
              <a:t>		</a:t>
            </a:r>
            <a:r>
              <a:rPr lang="en-US" dirty="0">
                <a:solidFill>
                  <a:srgbClr val="FF0000"/>
                </a:solidFill>
              </a:rPr>
              <a:t>*</a:t>
            </a:r>
            <a:r>
              <a:rPr lang="en-US" dirty="0"/>
              <a:t>born (to search for variations on Amborn)</a:t>
            </a:r>
          </a:p>
          <a:p>
            <a:pPr marL="0" indent="0">
              <a:buNone/>
            </a:pPr>
            <a:endParaRPr lang="en-US" dirty="0"/>
          </a:p>
          <a:p>
            <a:pPr marL="0" indent="0">
              <a:buNone/>
            </a:pPr>
            <a:r>
              <a:rPr lang="en-US" dirty="0"/>
              <a:t>		</a:t>
            </a:r>
            <a:r>
              <a:rPr lang="en-US" dirty="0" err="1"/>
              <a:t>Johansd</a:t>
            </a:r>
            <a:r>
              <a:rPr lang="en-US" dirty="0">
                <a:solidFill>
                  <a:srgbClr val="FF0000"/>
                </a:solidFill>
              </a:rPr>
              <a:t>*</a:t>
            </a:r>
            <a:r>
              <a:rPr lang="en-US" dirty="0" err="1"/>
              <a:t>ter</a:t>
            </a:r>
            <a:r>
              <a:rPr lang="en-US" dirty="0"/>
              <a:t> (to search for variations of </a:t>
            </a:r>
            <a:r>
              <a:rPr lang="en-US" dirty="0" err="1"/>
              <a:t>datter</a:t>
            </a:r>
            <a:r>
              <a:rPr lang="en-US" dirty="0"/>
              <a:t>/daughter)</a:t>
            </a:r>
          </a:p>
          <a:p>
            <a:pPr marL="0" indent="0">
              <a:buNone/>
            </a:pPr>
            <a:endParaRPr lang="en-US" dirty="0"/>
          </a:p>
        </p:txBody>
      </p:sp>
      <p:sp>
        <p:nvSpPr>
          <p:cNvPr id="5" name="Title 1">
            <a:extLst>
              <a:ext uri="{FF2B5EF4-FFF2-40B4-BE49-F238E27FC236}">
                <a16:creationId xmlns:a16="http://schemas.microsoft.com/office/drawing/2014/main" id="{D0131A6E-604F-4D8D-80E4-0D767C4A9212}"/>
              </a:ext>
            </a:extLst>
          </p:cNvPr>
          <p:cNvSpPr>
            <a:spLocks noGrp="1"/>
          </p:cNvSpPr>
          <p:nvPr>
            <p:ph type="title"/>
          </p:nvPr>
        </p:nvSpPr>
        <p:spPr>
          <a:xfrm>
            <a:off x="838200" y="365125"/>
            <a:ext cx="10515600" cy="1325563"/>
          </a:xfrm>
        </p:spPr>
        <p:txBody>
          <a:bodyPr/>
          <a:lstStyle/>
          <a:p>
            <a:r>
              <a:rPr lang="en-US" dirty="0"/>
              <a:t>Wild Card Characters</a:t>
            </a:r>
          </a:p>
        </p:txBody>
      </p:sp>
    </p:spTree>
    <p:extLst>
      <p:ext uri="{BB962C8B-B14F-4D97-AF65-F5344CB8AC3E}">
        <p14:creationId xmlns:p14="http://schemas.microsoft.com/office/powerpoint/2010/main" val="25535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DD5A-B6F4-40CE-B338-869B217B92AE}"/>
              </a:ext>
            </a:extLst>
          </p:cNvPr>
          <p:cNvSpPr>
            <a:spLocks noGrp="1"/>
          </p:cNvSpPr>
          <p:nvPr>
            <p:ph type="title"/>
          </p:nvPr>
        </p:nvSpPr>
        <p:spPr/>
        <p:txBody>
          <a:bodyPr/>
          <a:lstStyle/>
          <a:p>
            <a:r>
              <a:rPr lang="en-US" dirty="0"/>
              <a:t>Wild Card Characters</a:t>
            </a:r>
          </a:p>
        </p:txBody>
      </p:sp>
      <p:sp>
        <p:nvSpPr>
          <p:cNvPr id="3" name="Content Placeholder 2">
            <a:extLst>
              <a:ext uri="{FF2B5EF4-FFF2-40B4-BE49-F238E27FC236}">
                <a16:creationId xmlns:a16="http://schemas.microsoft.com/office/drawing/2014/main" id="{C783850C-EF7C-47F5-9F99-ECC57E080C2C}"/>
              </a:ext>
            </a:extLst>
          </p:cNvPr>
          <p:cNvSpPr>
            <a:spLocks noGrp="1"/>
          </p:cNvSpPr>
          <p:nvPr>
            <p:ph idx="1"/>
          </p:nvPr>
        </p:nvSpPr>
        <p:spPr/>
        <p:txBody>
          <a:bodyPr>
            <a:normAutofit/>
          </a:bodyPr>
          <a:lstStyle/>
          <a:p>
            <a:r>
              <a:rPr lang="en-US" dirty="0"/>
              <a:t>Another popular one is the question mark ( ? )</a:t>
            </a:r>
          </a:p>
          <a:p>
            <a:pPr lvl="1"/>
            <a:r>
              <a:rPr lang="en-US" dirty="0"/>
              <a:t>It means “look for any </a:t>
            </a:r>
            <a:r>
              <a:rPr lang="en-US" b="1" dirty="0"/>
              <a:t>single</a:t>
            </a:r>
            <a:r>
              <a:rPr lang="en-US" dirty="0"/>
              <a:t> character in this position”</a:t>
            </a:r>
          </a:p>
          <a:p>
            <a:r>
              <a:rPr lang="en-US" dirty="0"/>
              <a:t>A search for “</a:t>
            </a:r>
            <a:r>
              <a:rPr lang="en-US" dirty="0" err="1"/>
              <a:t>Hans?n</a:t>
            </a:r>
            <a:r>
              <a:rPr lang="en-US" dirty="0"/>
              <a:t>” would match on these names</a:t>
            </a:r>
          </a:p>
          <a:p>
            <a:pPr lvl="1"/>
            <a:r>
              <a:rPr lang="en-US" b="1" dirty="0"/>
              <a:t>Hans</a:t>
            </a:r>
            <a:r>
              <a:rPr lang="en-US" dirty="0"/>
              <a:t>o</a:t>
            </a:r>
            <a:r>
              <a:rPr lang="en-US" b="1" dirty="0"/>
              <a:t>n</a:t>
            </a:r>
          </a:p>
          <a:p>
            <a:pPr lvl="1"/>
            <a:r>
              <a:rPr lang="en-US" b="1" dirty="0"/>
              <a:t>Hans</a:t>
            </a:r>
            <a:r>
              <a:rPr lang="en-US" dirty="0"/>
              <a:t>e</a:t>
            </a:r>
            <a:r>
              <a:rPr lang="en-US" b="1" dirty="0"/>
              <a:t>n</a:t>
            </a:r>
          </a:p>
        </p:txBody>
      </p:sp>
      <p:sp>
        <p:nvSpPr>
          <p:cNvPr id="4" name="TextBox 3">
            <a:extLst>
              <a:ext uri="{FF2B5EF4-FFF2-40B4-BE49-F238E27FC236}">
                <a16:creationId xmlns:a16="http://schemas.microsoft.com/office/drawing/2014/main" id="{1A5EADDB-3C19-418C-A58B-63C988D444A4}"/>
              </a:ext>
            </a:extLst>
          </p:cNvPr>
          <p:cNvSpPr txBox="1"/>
          <p:nvPr/>
        </p:nvSpPr>
        <p:spPr>
          <a:xfrm>
            <a:off x="2370717" y="6212899"/>
            <a:ext cx="7450565" cy="461665"/>
          </a:xfrm>
          <a:prstGeom prst="rect">
            <a:avLst/>
          </a:prstGeom>
          <a:noFill/>
        </p:spPr>
        <p:txBody>
          <a:bodyPr wrap="none" rtlCol="0">
            <a:spAutoFit/>
          </a:bodyPr>
          <a:lstStyle/>
          <a:p>
            <a:pPr algn="ctr"/>
            <a:r>
              <a:rPr lang="en-US" sz="2400" dirty="0"/>
              <a:t>You may need to specify an exact match to make this work</a:t>
            </a:r>
          </a:p>
        </p:txBody>
      </p:sp>
    </p:spTree>
    <p:extLst>
      <p:ext uri="{BB962C8B-B14F-4D97-AF65-F5344CB8AC3E}">
        <p14:creationId xmlns:p14="http://schemas.microsoft.com/office/powerpoint/2010/main" val="13803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1076-B0CE-45B3-A019-104EAE1C80DD}"/>
              </a:ext>
            </a:extLst>
          </p:cNvPr>
          <p:cNvSpPr>
            <a:spLocks noGrp="1"/>
          </p:cNvSpPr>
          <p:nvPr>
            <p:ph type="title"/>
          </p:nvPr>
        </p:nvSpPr>
        <p:spPr/>
        <p:txBody>
          <a:bodyPr/>
          <a:lstStyle/>
          <a:p>
            <a:r>
              <a:rPr lang="en-US" dirty="0"/>
              <a:t>Search For Travel Companions</a:t>
            </a:r>
          </a:p>
        </p:txBody>
      </p:sp>
      <p:sp>
        <p:nvSpPr>
          <p:cNvPr id="3" name="Content Placeholder 2">
            <a:extLst>
              <a:ext uri="{FF2B5EF4-FFF2-40B4-BE49-F238E27FC236}">
                <a16:creationId xmlns:a16="http://schemas.microsoft.com/office/drawing/2014/main" id="{4B5DC069-4125-4FB6-AF12-4B2897134DCC}"/>
              </a:ext>
            </a:extLst>
          </p:cNvPr>
          <p:cNvSpPr>
            <a:spLocks noGrp="1"/>
          </p:cNvSpPr>
          <p:nvPr>
            <p:ph idx="1"/>
          </p:nvPr>
        </p:nvSpPr>
        <p:spPr/>
        <p:txBody>
          <a:bodyPr>
            <a:normAutofit/>
          </a:bodyPr>
          <a:lstStyle/>
          <a:p>
            <a:r>
              <a:rPr lang="en-US" dirty="0"/>
              <a:t>If you have names other people who were traveling with your emigrant, try searching for them instead</a:t>
            </a:r>
          </a:p>
          <a:p>
            <a:r>
              <a:rPr lang="en-US" dirty="0"/>
              <a:t>If you can locate them, your emigrant may be listed nearby</a:t>
            </a:r>
          </a:p>
        </p:txBody>
      </p:sp>
    </p:spTree>
    <p:extLst>
      <p:ext uri="{BB962C8B-B14F-4D97-AF65-F5344CB8AC3E}">
        <p14:creationId xmlns:p14="http://schemas.microsoft.com/office/powerpoint/2010/main" val="2595056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F0B4-DFB0-4044-ACD0-62832858E565}"/>
              </a:ext>
            </a:extLst>
          </p:cNvPr>
          <p:cNvSpPr>
            <a:spLocks noGrp="1"/>
          </p:cNvSpPr>
          <p:nvPr>
            <p:ph type="title"/>
          </p:nvPr>
        </p:nvSpPr>
        <p:spPr/>
        <p:txBody>
          <a:bodyPr/>
          <a:lstStyle/>
          <a:p>
            <a:r>
              <a:rPr lang="en-US" dirty="0"/>
              <a:t>Looking for my Great Grandfather</a:t>
            </a:r>
          </a:p>
        </p:txBody>
      </p:sp>
      <p:sp>
        <p:nvSpPr>
          <p:cNvPr id="3" name="Content Placeholder 2">
            <a:extLst>
              <a:ext uri="{FF2B5EF4-FFF2-40B4-BE49-F238E27FC236}">
                <a16:creationId xmlns:a16="http://schemas.microsoft.com/office/drawing/2014/main" id="{788A2298-C600-4A3A-A574-C086FE77C7C2}"/>
              </a:ext>
            </a:extLst>
          </p:cNvPr>
          <p:cNvSpPr>
            <a:spLocks noGrp="1"/>
          </p:cNvSpPr>
          <p:nvPr>
            <p:ph idx="1"/>
          </p:nvPr>
        </p:nvSpPr>
        <p:spPr>
          <a:xfrm>
            <a:off x="838200" y="1825625"/>
            <a:ext cx="10515600" cy="1863148"/>
          </a:xfrm>
        </p:spPr>
        <p:txBody>
          <a:bodyPr/>
          <a:lstStyle/>
          <a:p>
            <a:r>
              <a:rPr lang="en-US" dirty="0"/>
              <a:t>I knew was traveling with his nephew:</a:t>
            </a:r>
          </a:p>
          <a:p>
            <a:pPr lvl="1"/>
            <a:r>
              <a:rPr lang="en-US" dirty="0"/>
              <a:t>Otto </a:t>
            </a:r>
            <a:r>
              <a:rPr lang="en-US" dirty="0" err="1"/>
              <a:t>Lorentsen</a:t>
            </a:r>
            <a:r>
              <a:rPr lang="en-US" dirty="0"/>
              <a:t> who lived on the </a:t>
            </a:r>
            <a:r>
              <a:rPr lang="en-US" dirty="0" err="1"/>
              <a:t>Handaa</a:t>
            </a:r>
            <a:r>
              <a:rPr lang="en-US" dirty="0"/>
              <a:t> farm</a:t>
            </a:r>
          </a:p>
          <a:p>
            <a:pPr lvl="1"/>
            <a:r>
              <a:rPr lang="en-US" dirty="0"/>
              <a:t>I found him listed as </a:t>
            </a:r>
            <a:r>
              <a:rPr lang="en-US" b="1" dirty="0"/>
              <a:t>Otto L </a:t>
            </a:r>
            <a:r>
              <a:rPr lang="en-US" b="1" dirty="0" err="1"/>
              <a:t>Handa</a:t>
            </a:r>
            <a:endParaRPr lang="en-US" b="1" dirty="0"/>
          </a:p>
          <a:p>
            <a:r>
              <a:rPr lang="en-US" dirty="0"/>
              <a:t>My Grandfather (Hans E Isakson) was listed on the next line</a:t>
            </a:r>
          </a:p>
        </p:txBody>
      </p:sp>
      <p:pic>
        <p:nvPicPr>
          <p:cNvPr id="4" name="Picture 3">
            <a:extLst>
              <a:ext uri="{FF2B5EF4-FFF2-40B4-BE49-F238E27FC236}">
                <a16:creationId xmlns:a16="http://schemas.microsoft.com/office/drawing/2014/main" id="{AD84164F-7A39-41A1-8309-FDECFBC19394}"/>
              </a:ext>
            </a:extLst>
          </p:cNvPr>
          <p:cNvPicPr>
            <a:picLocks noChangeAspect="1"/>
          </p:cNvPicPr>
          <p:nvPr/>
        </p:nvPicPr>
        <p:blipFill>
          <a:blip r:embed="rId3"/>
          <a:stretch>
            <a:fillRect/>
          </a:stretch>
        </p:blipFill>
        <p:spPr>
          <a:xfrm>
            <a:off x="328612" y="3954607"/>
            <a:ext cx="11534775" cy="1962150"/>
          </a:xfrm>
          <a:prstGeom prst="rect">
            <a:avLst/>
          </a:prstGeom>
        </p:spPr>
      </p:pic>
      <p:sp>
        <p:nvSpPr>
          <p:cNvPr id="5" name="Rectangle 4">
            <a:extLst>
              <a:ext uri="{FF2B5EF4-FFF2-40B4-BE49-F238E27FC236}">
                <a16:creationId xmlns:a16="http://schemas.microsoft.com/office/drawing/2014/main" id="{F4CC6A15-3528-60D4-97B4-859F452772E7}"/>
              </a:ext>
            </a:extLst>
          </p:cNvPr>
          <p:cNvSpPr/>
          <p:nvPr/>
        </p:nvSpPr>
        <p:spPr>
          <a:xfrm>
            <a:off x="200025" y="4781550"/>
            <a:ext cx="11753850" cy="140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2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46BF-219A-4627-8BD6-B261DB0A627B}"/>
              </a:ext>
            </a:extLst>
          </p:cNvPr>
          <p:cNvSpPr>
            <a:spLocks noGrp="1"/>
          </p:cNvSpPr>
          <p:nvPr>
            <p:ph type="title"/>
          </p:nvPr>
        </p:nvSpPr>
        <p:spPr/>
        <p:txBody>
          <a:bodyPr/>
          <a:lstStyle/>
          <a:p>
            <a:r>
              <a:rPr lang="en-US" dirty="0"/>
              <a:t>Search Other Repositories</a:t>
            </a:r>
          </a:p>
        </p:txBody>
      </p:sp>
      <p:sp>
        <p:nvSpPr>
          <p:cNvPr id="3" name="Content Placeholder 2">
            <a:extLst>
              <a:ext uri="{FF2B5EF4-FFF2-40B4-BE49-F238E27FC236}">
                <a16:creationId xmlns:a16="http://schemas.microsoft.com/office/drawing/2014/main" id="{F574C2E4-D33A-402C-917F-396323B47E3D}"/>
              </a:ext>
            </a:extLst>
          </p:cNvPr>
          <p:cNvSpPr>
            <a:spLocks noGrp="1"/>
          </p:cNvSpPr>
          <p:nvPr>
            <p:ph idx="1"/>
          </p:nvPr>
        </p:nvSpPr>
        <p:spPr/>
        <p:txBody>
          <a:bodyPr/>
          <a:lstStyle/>
          <a:p>
            <a:r>
              <a:rPr lang="en-US" dirty="0"/>
              <a:t>If the images have been indexed by somebody else, try searching their database</a:t>
            </a:r>
          </a:p>
          <a:p>
            <a:pPr lvl="1"/>
            <a:r>
              <a:rPr lang="en-US" dirty="0"/>
              <a:t>Sometimes things get indexed differently</a:t>
            </a:r>
          </a:p>
          <a:p>
            <a:pPr lvl="1"/>
            <a:r>
              <a:rPr lang="en-US" dirty="0"/>
              <a:t>Family Search</a:t>
            </a:r>
          </a:p>
          <a:p>
            <a:pPr lvl="1"/>
            <a:r>
              <a:rPr lang="en-US" dirty="0"/>
              <a:t>Ancestry.com</a:t>
            </a:r>
          </a:p>
          <a:p>
            <a:pPr lvl="1"/>
            <a:r>
              <a:rPr lang="en-US" dirty="0" err="1"/>
              <a:t>MyHeritage</a:t>
            </a:r>
            <a:endParaRPr lang="en-US" dirty="0"/>
          </a:p>
        </p:txBody>
      </p:sp>
    </p:spTree>
    <p:extLst>
      <p:ext uri="{BB962C8B-B14F-4D97-AF65-F5344CB8AC3E}">
        <p14:creationId xmlns:p14="http://schemas.microsoft.com/office/powerpoint/2010/main" val="4169469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7A9C-50C4-4CFC-8FBE-A865421B4B07}"/>
              </a:ext>
            </a:extLst>
          </p:cNvPr>
          <p:cNvSpPr>
            <a:spLocks noGrp="1"/>
          </p:cNvSpPr>
          <p:nvPr>
            <p:ph type="title"/>
          </p:nvPr>
        </p:nvSpPr>
        <p:spPr/>
        <p:txBody>
          <a:bodyPr/>
          <a:lstStyle/>
          <a:p>
            <a:r>
              <a:rPr lang="en-US" dirty="0"/>
              <a:t>Look For Records in the Country of Departure</a:t>
            </a:r>
          </a:p>
        </p:txBody>
      </p:sp>
      <p:sp>
        <p:nvSpPr>
          <p:cNvPr id="3" name="Content Placeholder 2">
            <a:extLst>
              <a:ext uri="{FF2B5EF4-FFF2-40B4-BE49-F238E27FC236}">
                <a16:creationId xmlns:a16="http://schemas.microsoft.com/office/drawing/2014/main" id="{5DB0CF4C-D1A6-477E-8272-7638633A798D}"/>
              </a:ext>
            </a:extLst>
          </p:cNvPr>
          <p:cNvSpPr>
            <a:spLocks noGrp="1"/>
          </p:cNvSpPr>
          <p:nvPr>
            <p:ph idx="1"/>
          </p:nvPr>
        </p:nvSpPr>
        <p:spPr/>
        <p:txBody>
          <a:bodyPr/>
          <a:lstStyle/>
          <a:p>
            <a:r>
              <a:rPr lang="en-US" dirty="0"/>
              <a:t>You may find something in that record that will help you find them in the US arrival records</a:t>
            </a:r>
          </a:p>
          <a:p>
            <a:pPr marL="0" indent="0">
              <a:buNone/>
            </a:pPr>
            <a:endParaRPr lang="en-US" dirty="0"/>
          </a:p>
        </p:txBody>
      </p:sp>
    </p:spTree>
    <p:extLst>
      <p:ext uri="{BB962C8B-B14F-4D97-AF65-F5344CB8AC3E}">
        <p14:creationId xmlns:p14="http://schemas.microsoft.com/office/powerpoint/2010/main" val="26082368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AC89B-E3AE-44EB-88F7-3AD03B3A14CA}"/>
              </a:ext>
            </a:extLst>
          </p:cNvPr>
          <p:cNvPicPr>
            <a:picLocks noChangeAspect="1"/>
          </p:cNvPicPr>
          <p:nvPr/>
        </p:nvPicPr>
        <p:blipFill>
          <a:blip r:embed="rId2"/>
          <a:stretch>
            <a:fillRect/>
          </a:stretch>
        </p:blipFill>
        <p:spPr>
          <a:xfrm>
            <a:off x="452437" y="105208"/>
            <a:ext cx="11287125" cy="5857875"/>
          </a:xfrm>
          <a:prstGeom prst="rect">
            <a:avLst/>
          </a:prstGeom>
        </p:spPr>
      </p:pic>
      <p:sp>
        <p:nvSpPr>
          <p:cNvPr id="5" name="TextBox 4">
            <a:extLst>
              <a:ext uri="{FF2B5EF4-FFF2-40B4-BE49-F238E27FC236}">
                <a16:creationId xmlns:a16="http://schemas.microsoft.com/office/drawing/2014/main" id="{48D13BF7-CF0C-46EF-B670-BF16E264F97C}"/>
              </a:ext>
            </a:extLst>
          </p:cNvPr>
          <p:cNvSpPr txBox="1"/>
          <p:nvPr/>
        </p:nvSpPr>
        <p:spPr>
          <a:xfrm>
            <a:off x="3051864" y="6066993"/>
            <a:ext cx="6189451" cy="646331"/>
          </a:xfrm>
          <a:prstGeom prst="rect">
            <a:avLst/>
          </a:prstGeom>
          <a:noFill/>
        </p:spPr>
        <p:txBody>
          <a:bodyPr wrap="none" rtlCol="0">
            <a:spAutoFit/>
          </a:bodyPr>
          <a:lstStyle/>
          <a:p>
            <a:pPr algn="ctr"/>
            <a:r>
              <a:rPr lang="en-US" b="1" dirty="0"/>
              <a:t>Regional Archives of Norway: Emigrants from Oslo 1867 – 1930</a:t>
            </a:r>
          </a:p>
          <a:p>
            <a:pPr algn="ctr"/>
            <a:r>
              <a:rPr lang="en-US" dirty="0">
                <a:hlinkClick r:id="rId3"/>
              </a:rPr>
              <a:t>https://www.digitalarkivet.no/en/view/8/pe00000000590917</a:t>
            </a:r>
            <a:endParaRPr lang="en-US" dirty="0"/>
          </a:p>
        </p:txBody>
      </p:sp>
      <p:sp>
        <p:nvSpPr>
          <p:cNvPr id="2" name="Rectangle 1">
            <a:extLst>
              <a:ext uri="{FF2B5EF4-FFF2-40B4-BE49-F238E27FC236}">
                <a16:creationId xmlns:a16="http://schemas.microsoft.com/office/drawing/2014/main" id="{381E12FD-9F15-65C6-9FD9-20D723D35F99}"/>
              </a:ext>
            </a:extLst>
          </p:cNvPr>
          <p:cNvSpPr/>
          <p:nvPr/>
        </p:nvSpPr>
        <p:spPr>
          <a:xfrm>
            <a:off x="452437" y="2351782"/>
            <a:ext cx="4872038" cy="6485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9CC85B-A6DD-CD1C-6BCB-B5AAF3F7C071}"/>
              </a:ext>
            </a:extLst>
          </p:cNvPr>
          <p:cNvSpPr txBox="1"/>
          <p:nvPr/>
        </p:nvSpPr>
        <p:spPr>
          <a:xfrm>
            <a:off x="6943725" y="305736"/>
            <a:ext cx="5019675" cy="523220"/>
          </a:xfrm>
          <a:prstGeom prst="rect">
            <a:avLst/>
          </a:prstGeom>
          <a:noFill/>
          <a:ln>
            <a:noFill/>
          </a:ln>
        </p:spPr>
        <p:txBody>
          <a:bodyPr wrap="square" rtlCol="0">
            <a:spAutoFit/>
          </a:bodyPr>
          <a:lstStyle/>
          <a:p>
            <a:r>
              <a:rPr lang="en-US" sz="2800" dirty="0"/>
              <a:t>Inger Marie </a:t>
            </a:r>
            <a:r>
              <a:rPr lang="en-US" sz="2800" b="1" dirty="0" err="1"/>
              <a:t>Antonsdatter</a:t>
            </a:r>
            <a:r>
              <a:rPr lang="en-US" sz="2800" dirty="0"/>
              <a:t>:</a:t>
            </a:r>
          </a:p>
        </p:txBody>
      </p:sp>
      <p:sp>
        <p:nvSpPr>
          <p:cNvPr id="6" name="TextBox 5">
            <a:extLst>
              <a:ext uri="{FF2B5EF4-FFF2-40B4-BE49-F238E27FC236}">
                <a16:creationId xmlns:a16="http://schemas.microsoft.com/office/drawing/2014/main" id="{3BDD5833-35B1-1896-BDF1-FA0A816DD29E}"/>
              </a:ext>
            </a:extLst>
          </p:cNvPr>
          <p:cNvSpPr txBox="1"/>
          <p:nvPr/>
        </p:nvSpPr>
        <p:spPr>
          <a:xfrm>
            <a:off x="6943725" y="828956"/>
            <a:ext cx="5019675" cy="954107"/>
          </a:xfrm>
          <a:prstGeom prst="rect">
            <a:avLst/>
          </a:prstGeom>
          <a:noFill/>
          <a:ln>
            <a:noFill/>
          </a:ln>
        </p:spPr>
        <p:txBody>
          <a:bodyPr wrap="square" rtlCol="0">
            <a:spAutoFit/>
          </a:bodyPr>
          <a:lstStyle/>
          <a:p>
            <a:r>
              <a:rPr lang="en-US" sz="2800" dirty="0"/>
              <a:t>She changed her last name to ‘Dahl’ </a:t>
            </a:r>
            <a:r>
              <a:rPr lang="en-US" sz="2800" b="1" u="sng" dirty="0"/>
              <a:t>before</a:t>
            </a:r>
            <a:r>
              <a:rPr lang="en-US" sz="2800" dirty="0"/>
              <a:t> she left Norway.</a:t>
            </a:r>
          </a:p>
        </p:txBody>
      </p:sp>
    </p:spTree>
    <p:extLst>
      <p:ext uri="{BB962C8B-B14F-4D97-AF65-F5344CB8AC3E}">
        <p14:creationId xmlns:p14="http://schemas.microsoft.com/office/powerpoint/2010/main" val="36768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439E761-EF0D-1A88-D4DB-B58D70024A9D}"/>
              </a:ext>
            </a:extLst>
          </p:cNvPr>
          <p:cNvGraphicFramePr>
            <a:graphicFrameLocks noChangeAspect="1"/>
          </p:cNvGraphicFramePr>
          <p:nvPr>
            <p:extLst>
              <p:ext uri="{D42A27DB-BD31-4B8C-83A1-F6EECF244321}">
                <p14:modId xmlns:p14="http://schemas.microsoft.com/office/powerpoint/2010/main" val="2867370692"/>
              </p:ext>
            </p:extLst>
          </p:nvPr>
        </p:nvGraphicFramePr>
        <p:xfrm>
          <a:off x="100798" y="738065"/>
          <a:ext cx="11990403" cy="3658089"/>
        </p:xfrm>
        <a:graphic>
          <a:graphicData uri="http://schemas.openxmlformats.org/presentationml/2006/ole">
            <mc:AlternateContent xmlns:mc="http://schemas.openxmlformats.org/markup-compatibility/2006">
              <mc:Choice xmlns:v="urn:schemas-microsoft-com:vml" Requires="v">
                <p:oleObj name="Image" r:id="rId2" imgW="10770480" imgH="3285360" progId="PhotoshopElements.Image.19">
                  <p:embed/>
                </p:oleObj>
              </mc:Choice>
              <mc:Fallback>
                <p:oleObj name="Image" r:id="rId2" imgW="10770480" imgH="3285360" progId="PhotoshopElements.Image.19">
                  <p:embed/>
                  <p:pic>
                    <p:nvPicPr>
                      <p:cNvPr id="0" name=""/>
                      <p:cNvPicPr/>
                      <p:nvPr/>
                    </p:nvPicPr>
                    <p:blipFill>
                      <a:blip r:embed="rId3"/>
                      <a:stretch>
                        <a:fillRect/>
                      </a:stretch>
                    </p:blipFill>
                    <p:spPr>
                      <a:xfrm>
                        <a:off x="100798" y="738065"/>
                        <a:ext cx="11990403" cy="3658089"/>
                      </a:xfrm>
                      <a:prstGeom prst="rect">
                        <a:avLst/>
                      </a:prstGeom>
                    </p:spPr>
                  </p:pic>
                </p:oleObj>
              </mc:Fallback>
            </mc:AlternateContent>
          </a:graphicData>
        </a:graphic>
      </p:graphicFrame>
    </p:spTree>
    <p:extLst>
      <p:ext uri="{BB962C8B-B14F-4D97-AF65-F5344CB8AC3E}">
        <p14:creationId xmlns:p14="http://schemas.microsoft.com/office/powerpoint/2010/main" val="22147709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A5C6-4140-420F-93FD-5E180B022DC4}"/>
              </a:ext>
            </a:extLst>
          </p:cNvPr>
          <p:cNvSpPr>
            <a:spLocks noGrp="1"/>
          </p:cNvSpPr>
          <p:nvPr>
            <p:ph type="title"/>
          </p:nvPr>
        </p:nvSpPr>
        <p:spPr/>
        <p:txBody>
          <a:bodyPr/>
          <a:lstStyle/>
          <a:p>
            <a:r>
              <a:rPr lang="en-US" dirty="0"/>
              <a:t>Newspapers</a:t>
            </a:r>
          </a:p>
        </p:txBody>
      </p:sp>
      <p:sp>
        <p:nvSpPr>
          <p:cNvPr id="3" name="Content Placeholder 2">
            <a:extLst>
              <a:ext uri="{FF2B5EF4-FFF2-40B4-BE49-F238E27FC236}">
                <a16:creationId xmlns:a16="http://schemas.microsoft.com/office/drawing/2014/main" id="{D7B7C388-20A6-484B-B77D-FC7E4C275FDC}"/>
              </a:ext>
            </a:extLst>
          </p:cNvPr>
          <p:cNvSpPr>
            <a:spLocks noGrp="1"/>
          </p:cNvSpPr>
          <p:nvPr>
            <p:ph idx="1"/>
          </p:nvPr>
        </p:nvSpPr>
        <p:spPr/>
        <p:txBody>
          <a:bodyPr/>
          <a:lstStyle/>
          <a:p>
            <a:r>
              <a:rPr lang="en-US" dirty="0"/>
              <a:t>Ship departures and arrivals were reported in local newspapers</a:t>
            </a:r>
          </a:p>
          <a:p>
            <a:r>
              <a:rPr lang="en-US" dirty="0"/>
              <a:t>If you know when and where your immigrant ancestors ship arrived, you may be able to find a notice in the paper</a:t>
            </a:r>
          </a:p>
          <a:p>
            <a:r>
              <a:rPr lang="en-US" dirty="0"/>
              <a:t>This may tell you when the ship departed, where it sailed from and other information about the voyage</a:t>
            </a:r>
          </a:p>
        </p:txBody>
      </p:sp>
    </p:spTree>
    <p:extLst>
      <p:ext uri="{BB962C8B-B14F-4D97-AF65-F5344CB8AC3E}">
        <p14:creationId xmlns:p14="http://schemas.microsoft.com/office/powerpoint/2010/main" val="192071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35A72-C502-4CDF-AD5E-DB5FC4608E5C}"/>
              </a:ext>
            </a:extLst>
          </p:cNvPr>
          <p:cNvPicPr>
            <a:picLocks noChangeAspect="1"/>
          </p:cNvPicPr>
          <p:nvPr/>
        </p:nvPicPr>
        <p:blipFill>
          <a:blip r:embed="rId3"/>
          <a:stretch>
            <a:fillRect/>
          </a:stretch>
        </p:blipFill>
        <p:spPr>
          <a:xfrm>
            <a:off x="2835977" y="150444"/>
            <a:ext cx="6520045" cy="6069126"/>
          </a:xfrm>
          <a:prstGeom prst="rect">
            <a:avLst/>
          </a:prstGeom>
        </p:spPr>
      </p:pic>
      <p:sp>
        <p:nvSpPr>
          <p:cNvPr id="5" name="TextBox 4">
            <a:extLst>
              <a:ext uri="{FF2B5EF4-FFF2-40B4-BE49-F238E27FC236}">
                <a16:creationId xmlns:a16="http://schemas.microsoft.com/office/drawing/2014/main" id="{7B4A49C9-3563-4E27-AE3E-B933BB930002}"/>
              </a:ext>
            </a:extLst>
          </p:cNvPr>
          <p:cNvSpPr txBox="1"/>
          <p:nvPr/>
        </p:nvSpPr>
        <p:spPr>
          <a:xfrm>
            <a:off x="1990485" y="6377415"/>
            <a:ext cx="8211030" cy="369332"/>
          </a:xfrm>
          <a:prstGeom prst="rect">
            <a:avLst/>
          </a:prstGeom>
          <a:noFill/>
        </p:spPr>
        <p:txBody>
          <a:bodyPr wrap="none" rtlCol="0">
            <a:spAutoFit/>
          </a:bodyPr>
          <a:lstStyle/>
          <a:p>
            <a:pPr algn="ctr"/>
            <a:r>
              <a:rPr lang="en-US" dirty="0"/>
              <a:t>The New York herald. [volume] (New York [N.Y.]) 1840-1920, August 13, 1846, Image 4</a:t>
            </a:r>
          </a:p>
        </p:txBody>
      </p:sp>
    </p:spTree>
    <p:extLst>
      <p:ext uri="{BB962C8B-B14F-4D97-AF65-F5344CB8AC3E}">
        <p14:creationId xmlns:p14="http://schemas.microsoft.com/office/powerpoint/2010/main" val="630411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7210</TotalTime>
  <Words>4068</Words>
  <Application>Microsoft Office PowerPoint</Application>
  <PresentationFormat>Widescreen</PresentationFormat>
  <Paragraphs>557</Paragraphs>
  <Slides>110</Slides>
  <Notes>53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8" baseType="lpstr">
      <vt:lpstr>Arial</vt:lpstr>
      <vt:lpstr>Arial Rounded MT Bold</vt:lpstr>
      <vt:lpstr>Calibri</vt:lpstr>
      <vt:lpstr>Calibri Light</vt:lpstr>
      <vt:lpstr>Lato</vt:lpstr>
      <vt:lpstr>Verdana</vt:lpstr>
      <vt:lpstr>Office Theme</vt:lpstr>
      <vt:lpstr>Image</vt:lpstr>
      <vt:lpstr>Why Finding Atlantic Shipping Records is Challenging</vt:lpstr>
      <vt:lpstr>PowerPoint Presentation</vt:lpstr>
      <vt:lpstr>Why Finding Atlantic Shipping Records is Challenging</vt:lpstr>
      <vt:lpstr>Why is it so difficult to find their shipping records?</vt:lpstr>
      <vt:lpstr>Agenda</vt:lpstr>
      <vt:lpstr>Terminology</vt:lpstr>
      <vt:lpstr>How did they travel?</vt:lpstr>
      <vt:lpstr>Atlantic Crossings by Sail</vt:lpstr>
      <vt:lpstr>Eating During the Voyage</vt:lpstr>
      <vt:lpstr>Emigrants Were Another Type of Cargo</vt:lpstr>
      <vt:lpstr>Atlantic Crossings: Steam Ships</vt:lpstr>
      <vt:lpstr>Atlantic Crossings: Steam Trains</vt:lpstr>
      <vt:lpstr>Why did they come?</vt:lpstr>
      <vt:lpstr>3 Waves of Migration</vt:lpstr>
      <vt:lpstr>Prior to 1820: The 1st Wave</vt:lpstr>
      <vt:lpstr>PowerPoint Presentation</vt:lpstr>
      <vt:lpstr>Prior to 1820: The 1st Wave</vt:lpstr>
      <vt:lpstr>Protestants from northwestern Europe</vt:lpstr>
      <vt:lpstr>Slaves</vt:lpstr>
      <vt:lpstr>Major Port</vt:lpstr>
      <vt:lpstr>1820 – 1890: The 2nd Wave</vt:lpstr>
      <vt:lpstr>Major Ports</vt:lpstr>
      <vt:lpstr>PowerPoint Presentation</vt:lpstr>
      <vt:lpstr>1890 – 1920’s: The 3rd Wave</vt:lpstr>
      <vt:lpstr>Regulations &amp; Records</vt:lpstr>
      <vt:lpstr>Prior to 1820</vt:lpstr>
      <vt:lpstr>PowerPoint Presentation</vt:lpstr>
      <vt:lpstr>The Steerage Act of 1819</vt:lpstr>
      <vt:lpstr>PowerPoint Presentation</vt:lpstr>
      <vt:lpstr>The Steerage Act of 1819</vt:lpstr>
      <vt:lpstr>PowerPoint Presentation</vt:lpstr>
      <vt:lpstr>Additional Laws, Regulations and Events</vt:lpstr>
      <vt:lpstr>Additional Laws, Regulations and Events</vt:lpstr>
      <vt:lpstr>PowerPoint Presentation</vt:lpstr>
      <vt:lpstr>PowerPoint Presentation</vt:lpstr>
      <vt:lpstr>Additional Laws, Regulations and Events</vt:lpstr>
      <vt:lpstr>Additional Laws, Regulations and Events</vt:lpstr>
      <vt:lpstr>US Compliance for Canadian Ports of Entry </vt:lpstr>
      <vt:lpstr>PowerPoint Presentation</vt:lpstr>
      <vt:lpstr>PowerPoint Presentation</vt:lpstr>
      <vt:lpstr>PowerPoint Presentation</vt:lpstr>
      <vt:lpstr>PowerPoint Presentation</vt:lpstr>
      <vt:lpstr>PowerPoint Presentation</vt:lpstr>
      <vt:lpstr>US Compliance for Canadian Ports of Entry </vt:lpstr>
      <vt:lpstr>PowerPoint Presentation</vt:lpstr>
      <vt:lpstr>Search Strategy</vt:lpstr>
      <vt:lpstr>Begin by Researching the Basics</vt:lpstr>
      <vt:lpstr>Additional Immigration Facts (or Rumors!)</vt:lpstr>
      <vt:lpstr>Sources of Emigration Information</vt:lpstr>
      <vt:lpstr>Basic Information Required For Online Searching</vt:lpstr>
      <vt:lpstr>Family Search Card Catalog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Immigrants Ships Transcribers Guild</vt:lpstr>
      <vt:lpstr>PowerPoint Presentation</vt:lpstr>
      <vt:lpstr>It!</vt:lpstr>
      <vt:lpstr>PowerPoint Presentation</vt:lpstr>
      <vt:lpstr>Transmigration</vt:lpstr>
      <vt:lpstr>Transmigration</vt:lpstr>
      <vt:lpstr>Hull, England</vt:lpstr>
      <vt:lpstr>PowerPoint Presentation</vt:lpstr>
      <vt:lpstr>PowerPoint Presentation</vt:lpstr>
      <vt:lpstr>They All Sailed From England or Scotland</vt:lpstr>
      <vt:lpstr>Don’t Make Assumptions About the Route</vt:lpstr>
      <vt:lpstr>They Came – But Did They Stay?</vt:lpstr>
      <vt:lpstr>Online Search Tips</vt:lpstr>
      <vt:lpstr>Quality of the Information Recorded</vt:lpstr>
      <vt:lpstr>The Index May Have Incorrect Information</vt:lpstr>
      <vt:lpstr>Age on Arrival and/or Year of Birth</vt:lpstr>
      <vt:lpstr>Names</vt:lpstr>
      <vt:lpstr>Solutions</vt:lpstr>
      <vt:lpstr>Wild Card Characters</vt:lpstr>
      <vt:lpstr>Wild Card Characters</vt:lpstr>
      <vt:lpstr>Wild Card Characters</vt:lpstr>
      <vt:lpstr>Search For Travel Companions</vt:lpstr>
      <vt:lpstr>Looking for my Great Grandfather</vt:lpstr>
      <vt:lpstr>Search Other Repositories</vt:lpstr>
      <vt:lpstr>Look For Records in the Country of Departure</vt:lpstr>
      <vt:lpstr>PowerPoint Presentation</vt:lpstr>
      <vt:lpstr>PowerPoint Presentation</vt:lpstr>
      <vt:lpstr>Newspapers</vt:lpstr>
      <vt:lpstr>PowerPoint Presentation</vt:lpstr>
      <vt:lpstr>PowerPoint Presentation</vt:lpstr>
      <vt:lpstr>US-Bound Passengers Arriving in Canada</vt:lpstr>
      <vt:lpstr>St. Albans Border Crossing Records</vt:lpstr>
      <vt:lpstr>PowerPoint Presentation</vt:lpstr>
      <vt:lpstr>PowerPoint Presentation</vt:lpstr>
      <vt:lpstr>PowerPoint Presentation</vt:lpstr>
      <vt:lpstr>Still no luck?</vt:lpstr>
      <vt:lpstr>Summary</vt:lpstr>
      <vt:lpstr>Summary</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Migration Prior to 1914</dc:title>
  <dc:creator>Tony Hanson</dc:creator>
  <cp:lastModifiedBy>Tony Hanson</cp:lastModifiedBy>
  <cp:revision>318</cp:revision>
  <dcterms:created xsi:type="dcterms:W3CDTF">2019-03-20T20:33:00Z</dcterms:created>
  <dcterms:modified xsi:type="dcterms:W3CDTF">2023-05-09T22:19:13Z</dcterms:modified>
</cp:coreProperties>
</file>