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1"/>
  </p:notesMasterIdLst>
  <p:sldIdLst>
    <p:sldId id="256" r:id="rId2"/>
    <p:sldId id="542" r:id="rId3"/>
    <p:sldId id="543" r:id="rId4"/>
    <p:sldId id="545" r:id="rId5"/>
    <p:sldId id="424" r:id="rId6"/>
    <p:sldId id="581" r:id="rId7"/>
    <p:sldId id="558" r:id="rId8"/>
    <p:sldId id="260" r:id="rId9"/>
    <p:sldId id="552" r:id="rId10"/>
    <p:sldId id="261" r:id="rId11"/>
    <p:sldId id="560" r:id="rId12"/>
    <p:sldId id="547" r:id="rId13"/>
    <p:sldId id="544" r:id="rId14"/>
    <p:sldId id="568" r:id="rId15"/>
    <p:sldId id="551" r:id="rId16"/>
    <p:sldId id="561" r:id="rId17"/>
    <p:sldId id="426" r:id="rId18"/>
    <p:sldId id="283" r:id="rId19"/>
    <p:sldId id="262" r:id="rId20"/>
    <p:sldId id="263" r:id="rId21"/>
    <p:sldId id="287" r:id="rId22"/>
    <p:sldId id="288" r:id="rId23"/>
    <p:sldId id="266" r:id="rId24"/>
    <p:sldId id="269" r:id="rId25"/>
    <p:sldId id="273" r:id="rId26"/>
    <p:sldId id="271" r:id="rId27"/>
    <p:sldId id="272" r:id="rId28"/>
    <p:sldId id="289" r:id="rId29"/>
    <p:sldId id="274" r:id="rId30"/>
    <p:sldId id="290" r:id="rId31"/>
    <p:sldId id="562" r:id="rId32"/>
    <p:sldId id="264" r:id="rId33"/>
    <p:sldId id="265" r:id="rId34"/>
    <p:sldId id="582" r:id="rId35"/>
    <p:sldId id="291" r:id="rId36"/>
    <p:sldId id="573" r:id="rId37"/>
    <p:sldId id="270" r:id="rId38"/>
    <p:sldId id="501" r:id="rId39"/>
    <p:sldId id="503" r:id="rId40"/>
    <p:sldId id="502" r:id="rId41"/>
    <p:sldId id="504" r:id="rId42"/>
    <p:sldId id="276" r:id="rId43"/>
    <p:sldId id="577" r:id="rId44"/>
    <p:sldId id="506" r:id="rId45"/>
    <p:sldId id="280" r:id="rId46"/>
    <p:sldId id="278" r:id="rId47"/>
    <p:sldId id="563" r:id="rId48"/>
    <p:sldId id="564" r:id="rId49"/>
    <p:sldId id="275" r:id="rId50"/>
    <p:sldId id="559" r:id="rId51"/>
    <p:sldId id="569" r:id="rId52"/>
    <p:sldId id="509" r:id="rId53"/>
    <p:sldId id="310" r:id="rId54"/>
    <p:sldId id="284" r:id="rId55"/>
    <p:sldId id="294" r:id="rId56"/>
    <p:sldId id="295" r:id="rId57"/>
    <p:sldId id="296" r:id="rId58"/>
    <p:sldId id="297" r:id="rId59"/>
    <p:sldId id="298" r:id="rId60"/>
    <p:sldId id="302" r:id="rId61"/>
    <p:sldId id="483" r:id="rId62"/>
    <p:sldId id="572" r:id="rId63"/>
    <p:sldId id="571" r:id="rId64"/>
    <p:sldId id="486" r:id="rId65"/>
    <p:sldId id="492" r:id="rId66"/>
    <p:sldId id="491" r:id="rId67"/>
    <p:sldId id="489" r:id="rId68"/>
    <p:sldId id="488" r:id="rId69"/>
    <p:sldId id="490" r:id="rId70"/>
    <p:sldId id="303" r:id="rId71"/>
    <p:sldId id="286" r:id="rId72"/>
    <p:sldId id="494" r:id="rId73"/>
    <p:sldId id="493" r:id="rId74"/>
    <p:sldId id="311" r:id="rId75"/>
    <p:sldId id="313" r:id="rId76"/>
    <p:sldId id="380" r:id="rId77"/>
    <p:sldId id="510" r:id="rId78"/>
    <p:sldId id="473" r:id="rId79"/>
    <p:sldId id="496" r:id="rId80"/>
    <p:sldId id="574" r:id="rId81"/>
    <p:sldId id="431" r:id="rId82"/>
    <p:sldId id="498" r:id="rId83"/>
    <p:sldId id="432" r:id="rId84"/>
    <p:sldId id="515" r:id="rId85"/>
    <p:sldId id="516" r:id="rId86"/>
    <p:sldId id="500" r:id="rId87"/>
    <p:sldId id="451" r:id="rId88"/>
    <p:sldId id="452" r:id="rId89"/>
    <p:sldId id="517" r:id="rId90"/>
    <p:sldId id="511" r:id="rId91"/>
    <p:sldId id="522" r:id="rId92"/>
    <p:sldId id="518" r:id="rId93"/>
    <p:sldId id="523" r:id="rId94"/>
    <p:sldId id="519" r:id="rId95"/>
    <p:sldId id="526" r:id="rId96"/>
    <p:sldId id="527" r:id="rId97"/>
    <p:sldId id="583" r:id="rId98"/>
    <p:sldId id="525" r:id="rId99"/>
    <p:sldId id="521" r:id="rId100"/>
    <p:sldId id="536" r:id="rId101"/>
    <p:sldId id="565" r:id="rId102"/>
    <p:sldId id="514" r:id="rId103"/>
    <p:sldId id="528" r:id="rId104"/>
    <p:sldId id="530" r:id="rId105"/>
    <p:sldId id="531" r:id="rId106"/>
    <p:sldId id="575" r:id="rId107"/>
    <p:sldId id="576" r:id="rId108"/>
    <p:sldId id="529" r:id="rId109"/>
    <p:sldId id="537" r:id="rId110"/>
    <p:sldId id="553" r:id="rId111"/>
    <p:sldId id="538" r:id="rId112"/>
    <p:sldId id="539" r:id="rId113"/>
    <p:sldId id="540" r:id="rId114"/>
    <p:sldId id="555" r:id="rId115"/>
    <p:sldId id="556" r:id="rId116"/>
    <p:sldId id="566" r:id="rId117"/>
    <p:sldId id="567" r:id="rId118"/>
    <p:sldId id="557" r:id="rId119"/>
    <p:sldId id="579" r:id="rId1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0744" autoAdjust="0"/>
  </p:normalViewPr>
  <p:slideViewPr>
    <p:cSldViewPr snapToGrid="0">
      <p:cViewPr varScale="1">
        <p:scale>
          <a:sx n="144" d="100"/>
          <a:sy n="144" d="100"/>
        </p:scale>
        <p:origin x="262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4968" y="-168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715E6-950B-466C-963C-65D23D0F4D24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402F7-4EBB-42BB-A0E1-740C0CA6D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9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Revised July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15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https://library.unt.edu/digital-projects-unit/partners/funding-opportunities/?utm_source=digital-projects-unit/funding-opportunities&amp;utm_medium=301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5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https://acpl.lib.in.us/donations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18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Protect &amp; Preserve: Contains many of the same steps and a normal archival project. I will not be spending a lot of time on that aspect of a digitization effort.</a:t>
            </a:r>
          </a:p>
          <a:p>
            <a:endParaRPr lang="en-US" dirty="0"/>
          </a:p>
          <a:p>
            <a:r>
              <a:rPr lang="en-US" dirty="0"/>
              <a:t>Long Range Plan – Think “Years” not “Months”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56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grateful on a personal level that these letters exist because my father died shortly after my 16</a:t>
            </a:r>
            <a:r>
              <a:rPr lang="en-US" baseline="30000" dirty="0"/>
              <a:t>th</a:t>
            </a:r>
            <a:r>
              <a:rPr lang="en-US" dirty="0"/>
              <a:t> birthday. My memories of him are those of an adolescent. Being able to read these letters has provided me with a lot if insight into my fathers life.</a:t>
            </a:r>
          </a:p>
          <a:p>
            <a:endParaRPr lang="en-US" dirty="0"/>
          </a:p>
          <a:p>
            <a:r>
              <a:rPr lang="en-US" dirty="0"/>
              <a:t>They also provide a unique and intimate view into the lives of a couple separated by the demands of a world war.</a:t>
            </a:r>
          </a:p>
          <a:p>
            <a:endParaRPr lang="en-US" dirty="0"/>
          </a:p>
          <a:p>
            <a:r>
              <a:rPr lang="en-US" dirty="0"/>
              <a:t>And frankly, I’m a little surprised they survived long enough for me to have them digitize.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6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3,392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73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https://www.hunker.com/13416599/how-to-protect-books-papers-from-silverfish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30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https://acpl-cms.wise.oclc.org/genealogy -&gt; Our Resources -&gt; Free Databases -&gt; Our Military Heritage</a:t>
            </a:r>
          </a:p>
          <a:p>
            <a:endParaRPr lang="en-US" dirty="0"/>
          </a:p>
          <a:p>
            <a:r>
              <a:rPr lang="en-US" dirty="0"/>
              <a:t>https://www.genealogycenter.info/military/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13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became associated with the DGS in 2010 (when we were both 55 years old) when I agreed to become their webmaster.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10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could not “just Google it” because information about most of these documents was not yet posted on the internet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90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and the next two images are from a presentation I made at the Texas State Genealogical Society Annual Conference in 2012… These things take time!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77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Genealogists soon find themselves overwhelmed by paper: records, letters, diaries, photographs, maps, and more. Learn a digitization strategy that will preserve for future generations these precious documents you’ve worked so hard to collect. Explore this digitization strategy through two case studies: a personal collection and a larger multi-year project implemented by a genealogical society.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74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</a:t>
            </a:r>
            <a:r>
              <a:rPr lang="en-US" baseline="0" dirty="0"/>
              <a:t> of the summary page on the DGS web 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502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</a:t>
            </a:r>
            <a:r>
              <a:rPr lang="en-US" baseline="0" dirty="0"/>
              <a:t> of the summary page on the DGS web 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49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we were working to obtain a complete collection of the documents, we began creating webpages for each one</a:t>
            </a:r>
          </a:p>
          <a:p>
            <a:endParaRPr lang="en-US" dirty="0"/>
          </a:p>
          <a:p>
            <a:r>
              <a:rPr lang="en-US" dirty="0"/>
              <a:t>About 400 individual pages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97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the only publication that James Gambill appeared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20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Searching for just “</a:t>
            </a:r>
            <a:r>
              <a:rPr lang="en-US" dirty="0" err="1"/>
              <a:t>Gambil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Search for “James </a:t>
            </a:r>
            <a:r>
              <a:rPr lang="en-US" dirty="0" err="1"/>
              <a:t>Gambil</a:t>
            </a:r>
            <a:r>
              <a:rPr lang="en-US" dirty="0"/>
              <a:t>” found only on document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39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published in 1966, last group published in 1985</a:t>
            </a:r>
          </a:p>
          <a:p>
            <a:endParaRPr lang="en-US" dirty="0"/>
          </a:p>
          <a:p>
            <a:r>
              <a:rPr lang="en-US" dirty="0"/>
              <a:t>And we created an index of names referenced on each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65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(of 5) books published in 1982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43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Sparkman/Hilcrest</a:t>
            </a:r>
          </a:p>
          <a:p>
            <a:r>
              <a:rPr lang="en-US" dirty="0" err="1"/>
              <a:t>Restland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688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TIPS – 1) Register with TxSGS  2) Have your members register with your society code (Provided by TxSGS) 3) Get $10 for every registration for a Standard or All in One registration.</a:t>
            </a:r>
          </a:p>
          <a:p>
            <a:endParaRPr lang="en-US" dirty="0"/>
          </a:p>
          <a:p>
            <a:r>
              <a:rPr lang="en-US" dirty="0"/>
              <a:t>Also: Please participate as an exhibitor! $75 ($50 if you participate in the TIPS program)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91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Protect &amp; Preserve: Contains many of the same steps and a normal archival project. I will not be spending a lot of time on that aspect of a digitization effort.</a:t>
            </a:r>
          </a:p>
          <a:p>
            <a:endParaRPr lang="en-US" dirty="0"/>
          </a:p>
          <a:p>
            <a:r>
              <a:rPr lang="en-US" dirty="0"/>
              <a:t>Long Range Plan – Think “Years” not “Months”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71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National Archives page also has recommendations for suppliers.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60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National Archives page also has recommendations for suppliers.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54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dive deeper into File Structure, File Naming, Metadata and Digitization Standards in upcoming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76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file name is probably more important for personal projects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5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Settings may be changed without affecting image quality to reduce the file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3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Settings may be changed without affecting image quality to reduce the file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2F7-4EBB-42BB-A0E1-740C0CA6D8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5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58060-74B9-4D4C-BC5C-2320A8A4B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C4D9F-A8A1-4A5A-AE91-6B99B1FDD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0C451-3122-4E5E-9F20-5369669F0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1DD11-928A-40F6-AFA8-A9E2433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A37DA-9EE1-47F4-9BA8-328E3B2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31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ED90-22EC-4D68-9DF1-DA81841D8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6AE78-4A9A-4339-99B2-A537A2DE5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D39C1-9977-4C7A-AA3A-10C7AC8D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D3136-1130-4508-81CF-370580C9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142C1-0E2D-4B69-8CFC-CBC6559A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45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475E8-9A9A-453D-AF42-0A4A87C4C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61C7F-6262-445B-8B52-514C1F4F5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43987-CAB4-41B0-97A8-0CD13F3A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E3338-D450-4EF8-B886-1C606443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B6D68-AFA6-4114-8424-D54E92F5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8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809C4-F333-43B2-BFA2-BAC6345F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2371C-3267-4AA0-867D-5DBF8A7FD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CAE00-EA18-4156-A81A-7FB6E6363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31231-6D05-4DBE-B6EB-E7742D58F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A6E87-4541-4D76-92EE-0F5C074E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2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51B6-DB69-418C-AD69-96939E42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66EE6-8915-479E-9614-68275547A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CE882-16AA-4F6D-BF78-C83926A2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B3CA2-42AF-41C8-A18C-F94BB0471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292C7-4FD8-455A-88D5-3ADC6EF2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01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0664-2ABC-42EF-9562-B9059EE80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E37D0-02A4-4849-B74A-5B5BB635E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6D915-C0D9-4E4D-AA01-13E2D5509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1557D-B29E-4E6B-9EBE-BC1656D50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B7F49-C8CB-4180-BE52-34919102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97B01-037C-40CE-BD4F-4B645498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5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1306-F286-42A8-A725-5806B38E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B6E00-6014-4E67-9CA8-E04CCB6A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61362-2AAE-499A-8F67-BB1ED9256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268C2-51E3-49DD-B854-1AB373700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87058C-A448-409D-872D-A059BB1DC1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EC1F0-817A-43F5-B892-51F4D6EB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22E444-6DE4-458E-B057-47C4E403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EE937D-DCD2-4E52-A15F-46EE49A3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1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35B9-DA6C-4A6D-88C2-F72CD97F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9037D5-E4A1-44DE-B089-EAEABB80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94584-50C6-44B7-AB47-285BC46DB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BCF4D-20E8-40DA-9BBC-BD15EB98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4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E0384A-F2CB-4FC6-90EB-E19E1D5E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AC84C-2D80-4D63-BEFD-A8A20CA6A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53509-69E1-4EB7-B9FA-47E25C14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8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42A4F-1AF3-493A-8592-B2F099F95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C3854-DE28-40ED-9B41-6588786CD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29312-5922-42C6-9338-FEC1FE5D1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AB746-D5E8-4C59-8785-2D5F03BA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E7438-BE8E-4DCE-BE06-60A4F21C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D495D-D923-42A4-852E-687D3B52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1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3643-7005-4D8C-B4FF-8F2B56513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A05AD8-1207-495C-92E7-FDBD9C24B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400DD-99D6-4F4D-B1D2-D7E6FAEC6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15585-8247-4C1C-BC43-CDA97AC64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5ABF6-8B9B-4A1E-9EDB-9282F0DD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4B72BB-1942-4A10-ADC9-2BAD0875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0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F396F-4F48-40F1-A1CF-5BFA09698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5A51B-88EB-4F3D-BF24-DC931CB7D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4DFC-B9E3-4ED0-842F-F2295B653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AA155-8E9A-48A5-91BD-ED5A59ABB7C1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56188-3C38-4CF4-ABA7-CBA2528BF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46DA0-96B0-4877-AF6A-6A9C2F965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B83E4-6530-45D0-815B-85F1AF2C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0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ives.gov/preservation/family-archives/stor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yson.us/aehanson/" TargetMode="External"/><Relationship Id="rId2" Type="http://schemas.openxmlformats.org/officeDocument/2006/relationships/hyperlink" Target="mailto:aehanson@swbell.net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ives.gov/preservation/family-archives/sto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superbwebsitebuilders.com/how-to-create-a-personal-website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69.wmf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12" Type="http://schemas.openxmlformats.org/officeDocument/2006/relationships/oleObject" Target="../embeddings/oleObject4.bin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11" Type="http://schemas.openxmlformats.org/officeDocument/2006/relationships/image" Target="../media/image68.jpg"/><Relationship Id="rId5" Type="http://schemas.openxmlformats.org/officeDocument/2006/relationships/image" Target="../media/image62.jp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yson.us/aehanso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7A32-5A40-4111-B778-900DA35BFE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Paper in the Cloud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0161C-0307-445D-B5C8-4F4A7156F4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New Way to View Old Information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81E5F4D-AF9B-6DE6-0CEE-A44A0D649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04" y="4429919"/>
            <a:ext cx="2537791" cy="222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3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51C1D-AB49-42EB-9BA9-4718F36FC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 &amp; Preserve what you have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4B81B-8C3F-4EFA-A636-77AC2623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430483"/>
          </a:xfrm>
        </p:spPr>
        <p:txBody>
          <a:bodyPr>
            <a:normAutofit fontScale="92500"/>
          </a:bodyPr>
          <a:lstStyle/>
          <a:p>
            <a:r>
              <a:rPr lang="en-US" dirty="0"/>
              <a:t>Use archive quality sleeves, folders, paper and boxes</a:t>
            </a:r>
          </a:p>
          <a:p>
            <a:pPr lvl="1"/>
            <a:r>
              <a:rPr lang="en-US" dirty="0"/>
              <a:t>Resistant to deterioration or loss of quality</a:t>
            </a:r>
          </a:p>
          <a:p>
            <a:pPr lvl="1"/>
            <a:r>
              <a:rPr lang="en-US" dirty="0"/>
              <a:t>Suitable for long-term contact with important objects</a:t>
            </a:r>
          </a:p>
          <a:p>
            <a:pPr lvl="1"/>
            <a:r>
              <a:rPr lang="en-US" dirty="0"/>
              <a:t>Safe and stable to museum or library standards.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See “</a:t>
            </a:r>
            <a:r>
              <a:rPr lang="en-US" b="0" i="1" dirty="0">
                <a:solidFill>
                  <a:srgbClr val="555555"/>
                </a:solidFill>
                <a:effectLst/>
                <a:latin typeface="Merriweather"/>
              </a:rPr>
              <a:t>Storing Family Papers and Photographs</a:t>
            </a:r>
            <a:r>
              <a:rPr lang="en-US" b="0" i="0" dirty="0">
                <a:solidFill>
                  <a:srgbClr val="555555"/>
                </a:solidFill>
                <a:effectLst/>
                <a:latin typeface="Merriweather"/>
              </a:rPr>
              <a:t>”</a:t>
            </a:r>
          </a:p>
          <a:p>
            <a:pPr lvl="1"/>
            <a:r>
              <a:rPr lang="en-US" b="0" i="0" dirty="0">
                <a:solidFill>
                  <a:srgbClr val="555555"/>
                </a:solidFill>
                <a:effectLst/>
                <a:latin typeface="Merriweather"/>
                <a:hlinkClick r:id="rId3"/>
              </a:rPr>
              <a:t>https://www.archives.gov/preservation/family-archives/storing</a:t>
            </a:r>
            <a:endParaRPr lang="en-US" b="0" i="0" dirty="0">
              <a:solidFill>
                <a:srgbClr val="555555"/>
              </a:solidFill>
              <a:effectLst/>
              <a:latin typeface="Merriweather"/>
            </a:endParaRPr>
          </a:p>
          <a:p>
            <a:pPr lvl="1"/>
            <a:r>
              <a:rPr lang="en-US" dirty="0">
                <a:solidFill>
                  <a:srgbClr val="555555"/>
                </a:solidFill>
                <a:latin typeface="Merriweather"/>
              </a:rPr>
              <a:t>Has suggested suppliers.</a:t>
            </a:r>
            <a:endParaRPr lang="en-US" b="0" i="0" dirty="0">
              <a:solidFill>
                <a:srgbClr val="555555"/>
              </a:solidFill>
              <a:effectLst/>
              <a:latin typeface="Merriweath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BEDBA-D736-4E77-8D16-F48C86D94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486" y="5642263"/>
            <a:ext cx="6601746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1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FFC1FC2-9B3C-4A6A-B493-4B7B1F48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42" y="152400"/>
            <a:ext cx="10708970" cy="371856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2608D9-0B8C-42F1-8C7C-953050CA7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70" y="4288155"/>
            <a:ext cx="71247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0018-1CD2-43F9-81B9-1C46D8C2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Publishing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1FE2E-C2AC-4ADC-8B4C-E24293CC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Publish</a:t>
            </a:r>
            <a:r>
              <a:rPr lang="en-US" dirty="0"/>
              <a:t> information about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Index</a:t>
            </a:r>
            <a:r>
              <a:rPr lang="en-US" dirty="0"/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Digitize</a:t>
            </a:r>
            <a:r>
              <a:rPr lang="en-US" dirty="0"/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Link</a:t>
            </a:r>
            <a:r>
              <a:rPr lang="en-US" dirty="0"/>
              <a:t> images to the index.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284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0018-1CD2-43F9-81B9-1C46D8C2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Publishing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1FE2E-C2AC-4ADC-8B4C-E24293CC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Publish</a:t>
            </a:r>
            <a:r>
              <a:rPr lang="en-US" dirty="0"/>
              <a:t> information about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Index</a:t>
            </a:r>
            <a:r>
              <a:rPr lang="en-US" dirty="0"/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Digitize</a:t>
            </a:r>
            <a:r>
              <a:rPr lang="en-US" dirty="0"/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Link</a:t>
            </a:r>
            <a:r>
              <a:rPr lang="en-US" dirty="0"/>
              <a:t> images to the index.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Reimagine/Reuse </a:t>
            </a:r>
            <a:r>
              <a:rPr lang="en-US" dirty="0"/>
              <a:t>the digital images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F234B-9CA7-4C54-B81E-DAE35C32F185}"/>
              </a:ext>
            </a:extLst>
          </p:cNvPr>
          <p:cNvSpPr txBox="1"/>
          <p:nvPr/>
        </p:nvSpPr>
        <p:spPr>
          <a:xfrm>
            <a:off x="8008620" y="3771900"/>
            <a:ext cx="249863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A New Step!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50502C-BB05-4905-AA96-22E4B174FA0C}"/>
              </a:ext>
            </a:extLst>
          </p:cNvPr>
          <p:cNvCxnSpPr>
            <a:stCxn id="4" idx="1"/>
          </p:cNvCxnSpPr>
          <p:nvPr/>
        </p:nvCxnSpPr>
        <p:spPr>
          <a:xfrm flipH="1">
            <a:off x="6835140" y="4095066"/>
            <a:ext cx="1173480" cy="12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3B5BB3C-7097-7CE5-93AA-146CAA93E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64" y="4742799"/>
            <a:ext cx="1993676" cy="175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110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3BAADB2-CA29-48B3-8874-3A456D9FC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576262"/>
            <a:ext cx="1004887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859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A5C539E-6D44-48CC-868F-E7447851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433387"/>
            <a:ext cx="992505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926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220D0E9-083B-4A5B-B4FC-31B31A7F7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261937"/>
            <a:ext cx="1002030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45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E216C8-A221-D394-0D4E-450B8BB61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13" y="0"/>
            <a:ext cx="530382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4123DD-77FC-E20F-E0A8-0F08A7E1A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617" y="0"/>
            <a:ext cx="528527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E26336-7BC7-8081-1EC5-1F120B75B434}"/>
              </a:ext>
            </a:extLst>
          </p:cNvPr>
          <p:cNvSpPr/>
          <p:nvPr/>
        </p:nvSpPr>
        <p:spPr>
          <a:xfrm>
            <a:off x="1166191" y="2259496"/>
            <a:ext cx="702366" cy="1722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D7740A-8403-B1B1-8AC1-F90C9716CEE2}"/>
              </a:ext>
            </a:extLst>
          </p:cNvPr>
          <p:cNvSpPr/>
          <p:nvPr/>
        </p:nvSpPr>
        <p:spPr>
          <a:xfrm>
            <a:off x="2837441" y="6486940"/>
            <a:ext cx="702366" cy="1722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0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30DB29-D394-AFE9-5776-7ADBAB6C9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221" y="0"/>
            <a:ext cx="530941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B0B3E7-2480-B442-F4CA-801885EEA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00" y="0"/>
            <a:ext cx="526664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32DDCD-BB80-D5A6-6BC0-958B758C9B20}"/>
              </a:ext>
            </a:extLst>
          </p:cNvPr>
          <p:cNvSpPr/>
          <p:nvPr/>
        </p:nvSpPr>
        <p:spPr>
          <a:xfrm>
            <a:off x="1172817" y="1510748"/>
            <a:ext cx="768626" cy="1258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79D29-99C4-4958-9ABF-06369A654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71" y="457200"/>
            <a:ext cx="841825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690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FC8D0-9628-4E32-97A1-C2BA1089D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Cemetery Publications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A1A5B-6E34-4651-A9F0-01E48AC76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439" y="2290338"/>
            <a:ext cx="2409825" cy="3676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26284A-922C-4BD2-9E10-85A51C00F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198" y="2290338"/>
            <a:ext cx="2390775" cy="3686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94475-BEE3-4523-A624-F1E2E5F12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907" y="2267688"/>
            <a:ext cx="2893660" cy="3676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76ED69-8DBB-41CF-A093-4CD986193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83" y="2267688"/>
            <a:ext cx="2750922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28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FF0351-B459-A018-C30A-5D7A6336B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872" y="0"/>
            <a:ext cx="7138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52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7BC97-ABCA-4374-A3BF-CD07CDE2A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4" y="0"/>
            <a:ext cx="112745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6CA3A3-42D6-86F4-B25A-BF7595B0E366}"/>
              </a:ext>
            </a:extLst>
          </p:cNvPr>
          <p:cNvSpPr txBox="1"/>
          <p:nvPr/>
        </p:nvSpPr>
        <p:spPr>
          <a:xfrm>
            <a:off x="3790122" y="4731026"/>
            <a:ext cx="734412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on more than 42,000 burials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Focus: Older, historical cemeteries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 NOT include records from contemporary perpetual care cemeteries </a:t>
            </a:r>
          </a:p>
        </p:txBody>
      </p:sp>
    </p:spTree>
    <p:extLst>
      <p:ext uri="{BB962C8B-B14F-4D97-AF65-F5344CB8AC3E}">
        <p14:creationId xmlns:p14="http://schemas.microsoft.com/office/powerpoint/2010/main" val="136540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437F4B-2E20-417D-853F-B6B124DA8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97" y="257387"/>
            <a:ext cx="10699339" cy="644143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A854B9C-E2E1-4DBB-8865-5B89F7DFD359}"/>
              </a:ext>
            </a:extLst>
          </p:cNvPr>
          <p:cNvSpPr/>
          <p:nvPr/>
        </p:nvSpPr>
        <p:spPr>
          <a:xfrm>
            <a:off x="4748107" y="4863253"/>
            <a:ext cx="2472266" cy="71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1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A3235-A762-4C85-9870-948ACF05C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23" y="1285491"/>
            <a:ext cx="11669754" cy="5506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AB83A-5FCB-4ECD-B532-583F8D295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037" y="188065"/>
            <a:ext cx="4599926" cy="990495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E4DD54FB-336E-4363-8F2A-C5637BB637CE}"/>
              </a:ext>
            </a:extLst>
          </p:cNvPr>
          <p:cNvSpPr/>
          <p:nvPr/>
        </p:nvSpPr>
        <p:spPr>
          <a:xfrm>
            <a:off x="11291146" y="4820669"/>
            <a:ext cx="487680" cy="7518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4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D93E5-CAFF-4070-A90E-D62214DB7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3" y="0"/>
            <a:ext cx="850151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1E894-7C0A-4D21-990B-F371691DA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244" y="3048653"/>
            <a:ext cx="3532713" cy="76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710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AA826-D5C4-4314-82DB-4109697B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Publishing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64875-A64A-4EA7-8D2C-CCC10B8FC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Publish information about each publication</a:t>
            </a:r>
          </a:p>
          <a:p>
            <a:r>
              <a:rPr lang="en-US" dirty="0"/>
              <a:t>Index each publication</a:t>
            </a:r>
          </a:p>
          <a:p>
            <a:r>
              <a:rPr lang="en-US" dirty="0"/>
              <a:t>Digitize the publications</a:t>
            </a:r>
          </a:p>
          <a:p>
            <a:r>
              <a:rPr lang="en-US" dirty="0"/>
              <a:t>Link images to index entries</a:t>
            </a:r>
          </a:p>
          <a:p>
            <a:r>
              <a:rPr lang="en-US" dirty="0"/>
              <a:t>Reimagine &amp; Reuse the images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7BB0DC6-E888-E84F-247E-24A7F6038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64" y="4742799"/>
            <a:ext cx="1993676" cy="175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631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26E1D-3F03-41AC-ADA0-D6E0B2BC9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i="1" dirty="0"/>
              <a:t>“The two most powerful warriors are patience and time”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b="1" dirty="0"/>
              <a:t>	Leo Tolstoy</a:t>
            </a:r>
          </a:p>
        </p:txBody>
      </p:sp>
    </p:spTree>
    <p:extLst>
      <p:ext uri="{BB962C8B-B14F-4D97-AF65-F5344CB8AC3E}">
        <p14:creationId xmlns:p14="http://schemas.microsoft.com/office/powerpoint/2010/main" val="25710560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947AD-BA6C-AFA4-02A6-5DA8318A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9347735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DACD1-A60F-5C01-8BE5-A3545B6B7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085808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80BEE-C843-41C3-9660-2ECE792DE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Tony Hanson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Email: </a:t>
            </a:r>
            <a:r>
              <a:rPr lang="en-US" dirty="0">
                <a:hlinkClick r:id="rId2"/>
              </a:rPr>
              <a:t>aehanson@swbell.net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Website: </a:t>
            </a:r>
            <a:r>
              <a:rPr lang="en-US" dirty="0">
                <a:hlinkClick r:id="rId3"/>
              </a:rPr>
              <a:t>https://www.rayson.us/aehanson/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0738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C5BE8E-FF96-3B6E-182D-D2ED5A2AD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39" y="385337"/>
            <a:ext cx="11441122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22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697E3458-FC33-4A59-A871-0F735BCA2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68" y="0"/>
            <a:ext cx="9427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48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94D1F75-9703-4860-B97D-B65A9F91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35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EB31E35B-0E8B-488F-9164-01999FA9D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62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51C1D-AB49-42EB-9BA9-4718F36FC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 &amp; Preserve what you have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4B81B-8C3F-4EFA-A636-77AC2623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927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Store the materials in a safe location</a:t>
            </a:r>
          </a:p>
          <a:p>
            <a:pPr lvl="1"/>
            <a:r>
              <a:rPr lang="en-US" dirty="0"/>
              <a:t>Temperature and humidity controlled</a:t>
            </a:r>
          </a:p>
          <a:p>
            <a:pPr lvl="1"/>
            <a:r>
              <a:rPr lang="en-US" dirty="0"/>
              <a:t>Away from direct sunlight</a:t>
            </a:r>
          </a:p>
          <a:p>
            <a:pPr lvl="1"/>
            <a:r>
              <a:rPr lang="en-US" dirty="0"/>
              <a:t>Away from potential hazards</a:t>
            </a:r>
          </a:p>
          <a:p>
            <a:pPr lvl="1"/>
            <a:r>
              <a:rPr lang="en-US" dirty="0"/>
              <a:t>Interior rooms away from windows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See “</a:t>
            </a:r>
            <a:r>
              <a:rPr lang="en-US" b="0" i="1" dirty="0">
                <a:solidFill>
                  <a:srgbClr val="555555"/>
                </a:solidFill>
                <a:effectLst/>
                <a:latin typeface="Merriweather"/>
              </a:rPr>
              <a:t>Storing Family Papers and Photographs</a:t>
            </a:r>
            <a:r>
              <a:rPr lang="en-US" b="0" i="0" dirty="0">
                <a:solidFill>
                  <a:srgbClr val="555555"/>
                </a:solidFill>
                <a:effectLst/>
                <a:latin typeface="Merriweather"/>
              </a:rPr>
              <a:t>”</a:t>
            </a:r>
          </a:p>
          <a:p>
            <a:pPr lvl="1"/>
            <a:r>
              <a:rPr lang="en-US" b="0" i="0" dirty="0">
                <a:solidFill>
                  <a:srgbClr val="555555"/>
                </a:solidFill>
                <a:effectLst/>
                <a:latin typeface="Merriweather"/>
                <a:hlinkClick r:id="rId3"/>
              </a:rPr>
              <a:t>https://www.archives.gov/preservation/family-archives/storing</a:t>
            </a:r>
            <a:endParaRPr lang="en-US" b="0" i="0" dirty="0">
              <a:solidFill>
                <a:srgbClr val="555555"/>
              </a:solidFill>
              <a:effectLst/>
              <a:latin typeface="Merriweath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BEDBA-D736-4E77-8D16-F48C86D94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356" y="5685995"/>
            <a:ext cx="6601746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94A66B-A139-2657-94E2-A34A6EFB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69" y="0"/>
            <a:ext cx="11152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53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B518-78A9-4191-A96E-E545E459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 looking for materials you are missing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1A06D-AD3A-4DA3-9714-99A30252D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will you look?</a:t>
            </a:r>
          </a:p>
          <a:p>
            <a:pPr lvl="1"/>
            <a:r>
              <a:rPr lang="en-US" dirty="0"/>
              <a:t>Family Members</a:t>
            </a:r>
          </a:p>
          <a:p>
            <a:pPr lvl="1"/>
            <a:r>
              <a:rPr lang="en-US" dirty="0"/>
              <a:t>Libraries</a:t>
            </a:r>
          </a:p>
          <a:p>
            <a:pPr lvl="1"/>
            <a:r>
              <a:rPr lang="en-US" dirty="0"/>
              <a:t>Archives</a:t>
            </a:r>
          </a:p>
          <a:p>
            <a:pPr lvl="1"/>
            <a:r>
              <a:rPr lang="en-US" dirty="0"/>
              <a:t>Other Publications</a:t>
            </a:r>
          </a:p>
        </p:txBody>
      </p:sp>
    </p:spTree>
    <p:extLst>
      <p:ext uri="{BB962C8B-B14F-4D97-AF65-F5344CB8AC3E}">
        <p14:creationId xmlns:p14="http://schemas.microsoft.com/office/powerpoint/2010/main" val="3218666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96884-22F3-4835-A6FA-2EB7C47E4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a long-range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26A4E-9059-4A8C-B7F1-963A91F0B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vision for what you want to create when it is done.</a:t>
            </a:r>
          </a:p>
          <a:p>
            <a:r>
              <a:rPr lang="en-US" dirty="0"/>
              <a:t>Map out short-term steps you can take to begin working towards that goal.</a:t>
            </a:r>
          </a:p>
          <a:p>
            <a:r>
              <a:rPr lang="en-US" dirty="0"/>
              <a:t>Review and revise your long-range vision and short-term objectives periodically.</a:t>
            </a:r>
          </a:p>
          <a:p>
            <a:r>
              <a:rPr lang="en-US" dirty="0"/>
              <a:t>Think in terms of “Years”, not “Months”…</a:t>
            </a:r>
          </a:p>
          <a:p>
            <a:pPr lvl="1"/>
            <a:r>
              <a:rPr lang="en-US" dirty="0"/>
              <a:t>Patience required!</a:t>
            </a:r>
          </a:p>
        </p:txBody>
      </p:sp>
    </p:spTree>
    <p:extLst>
      <p:ext uri="{BB962C8B-B14F-4D97-AF65-F5344CB8AC3E}">
        <p14:creationId xmlns:p14="http://schemas.microsoft.com/office/powerpoint/2010/main" val="137111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061A6-34DE-4F24-AA3D-6DEBD38DF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a digitization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BB40-03AC-46D4-96B7-C9E39EF1D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it yourself</a:t>
            </a:r>
          </a:p>
          <a:p>
            <a:r>
              <a:rPr lang="en-US" dirty="0"/>
              <a:t>Pay a commercial scanning service</a:t>
            </a:r>
          </a:p>
          <a:p>
            <a:r>
              <a:rPr lang="en-US" dirty="0"/>
              <a:t>Find an archive that will do it for you</a:t>
            </a:r>
          </a:p>
        </p:txBody>
      </p:sp>
    </p:spTree>
    <p:extLst>
      <p:ext uri="{BB962C8B-B14F-4D97-AF65-F5344CB8AC3E}">
        <p14:creationId xmlns:p14="http://schemas.microsoft.com/office/powerpoint/2010/main" val="422855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FF9675-09C9-4D8D-97CA-565B85936A31}"/>
              </a:ext>
            </a:extLst>
          </p:cNvPr>
          <p:cNvGrpSpPr/>
          <p:nvPr/>
        </p:nvGrpSpPr>
        <p:grpSpPr>
          <a:xfrm>
            <a:off x="1636883" y="300302"/>
            <a:ext cx="8918234" cy="6257395"/>
            <a:chOff x="1435946" y="441431"/>
            <a:chExt cx="8918234" cy="6257395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E5CC9E2F-9E89-434A-87FF-EFFE18BC5F7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5213197"/>
                </p:ext>
              </p:extLst>
            </p:nvPr>
          </p:nvGraphicFramePr>
          <p:xfrm>
            <a:off x="5662508" y="441431"/>
            <a:ext cx="4691672" cy="6257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14285520" imgH="19047600" progId="">
                    <p:embed/>
                  </p:oleObj>
                </mc:Choice>
                <mc:Fallback>
                  <p:oleObj r:id="rId2" imgW="14285520" imgH="190476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662508" y="441431"/>
                          <a:ext cx="4691672" cy="62573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93CADD9F-3522-47BE-85EC-CE725D147FC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5753098"/>
                </p:ext>
              </p:extLst>
            </p:nvPr>
          </p:nvGraphicFramePr>
          <p:xfrm>
            <a:off x="1435947" y="3607166"/>
            <a:ext cx="4124959" cy="3091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12698280" imgH="9523800" progId="">
                    <p:embed/>
                  </p:oleObj>
                </mc:Choice>
                <mc:Fallback>
                  <p:oleObj r:id="rId4" imgW="12698280" imgH="95238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35947" y="3607166"/>
                          <a:ext cx="4124959" cy="30916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4A1F80C9-00AF-4BA9-B39C-71EE7EACFF0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872685"/>
                </p:ext>
              </p:extLst>
            </p:nvPr>
          </p:nvGraphicFramePr>
          <p:xfrm>
            <a:off x="1435946" y="441431"/>
            <a:ext cx="4124960" cy="3091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12698280" imgH="9523800" progId="">
                    <p:embed/>
                  </p:oleObj>
                </mc:Choice>
                <mc:Fallback>
                  <p:oleObj r:id="rId6" imgW="12698280" imgH="95238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435946" y="441431"/>
                          <a:ext cx="4124960" cy="30916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63463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6849D-615D-4D23-9B60-F3823F0F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Doing it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76530-2F72-4BA0-9CA0-9C32E4662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need a good scanning device</a:t>
            </a:r>
          </a:p>
          <a:p>
            <a:r>
              <a:rPr lang="en-US" dirty="0"/>
              <a:t>Determine where you will store the images</a:t>
            </a:r>
          </a:p>
          <a:p>
            <a:r>
              <a:rPr lang="en-US" dirty="0"/>
              <a:t>Create a backup plan</a:t>
            </a:r>
          </a:p>
          <a:p>
            <a:pPr lvl="1"/>
            <a:r>
              <a:rPr lang="en-US" dirty="0"/>
              <a:t>Onsite &amp; Remote</a:t>
            </a:r>
          </a:p>
          <a:p>
            <a:r>
              <a:rPr lang="en-US" dirty="0"/>
              <a:t>Create a file structure</a:t>
            </a:r>
          </a:p>
          <a:p>
            <a:r>
              <a:rPr lang="en-US" dirty="0"/>
              <a:t>Establish a file naming convention</a:t>
            </a:r>
          </a:p>
          <a:p>
            <a:r>
              <a:rPr lang="en-US" dirty="0"/>
              <a:t>Formalize Metadata plan</a:t>
            </a:r>
          </a:p>
          <a:p>
            <a:r>
              <a:rPr lang="en-US" dirty="0"/>
              <a:t>Determine Digitization Settings for each document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0BF7EE-30B1-A44C-2D42-6B99126F235C}"/>
              </a:ext>
            </a:extLst>
          </p:cNvPr>
          <p:cNvSpPr/>
          <p:nvPr/>
        </p:nvSpPr>
        <p:spPr>
          <a:xfrm>
            <a:off x="530087" y="3710609"/>
            <a:ext cx="8322365" cy="214685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A1CF-602D-450B-836B-B21474FA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AF36B-6218-46B4-B88B-1827EDEC0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Organize files in a way that makes sense for the collection</a:t>
            </a:r>
          </a:p>
          <a:p>
            <a:pPr lvl="1"/>
            <a:r>
              <a:rPr lang="en-US" dirty="0"/>
              <a:t>Chronologically</a:t>
            </a:r>
          </a:p>
          <a:p>
            <a:pPr lvl="2"/>
            <a:r>
              <a:rPr lang="en-US" dirty="0"/>
              <a:t>Year</a:t>
            </a:r>
          </a:p>
          <a:p>
            <a:pPr lvl="2"/>
            <a:r>
              <a:rPr lang="en-US" dirty="0"/>
              <a:t>Month</a:t>
            </a:r>
          </a:p>
          <a:p>
            <a:pPr lvl="1"/>
            <a:r>
              <a:rPr lang="en-US" dirty="0"/>
              <a:t>Document Type</a:t>
            </a:r>
          </a:p>
          <a:p>
            <a:pPr lvl="1"/>
            <a:r>
              <a:rPr lang="en-US" dirty="0"/>
              <a:t>Name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File Type</a:t>
            </a:r>
          </a:p>
        </p:txBody>
      </p:sp>
    </p:spTree>
    <p:extLst>
      <p:ext uri="{BB962C8B-B14F-4D97-AF65-F5344CB8AC3E}">
        <p14:creationId xmlns:p14="http://schemas.microsoft.com/office/powerpoint/2010/main" val="333567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5F9C14-A7CC-4512-849E-BFAF0D969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78" y="737789"/>
            <a:ext cx="1653500" cy="5551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9477E7-1878-4A19-A8D4-1A8B1D165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378" y="785771"/>
            <a:ext cx="2091244" cy="3828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0091C1-9302-4A27-8EDB-3C298F16B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723" y="785771"/>
            <a:ext cx="1512145" cy="140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1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DD16-B500-4043-BCDC-49B6F6AE3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977D4-F4AA-43BD-B27F-86971008F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name of each file should provide information about the image</a:t>
            </a:r>
          </a:p>
          <a:p>
            <a:r>
              <a:rPr lang="en-US" dirty="0"/>
              <a:t>The file name should take advantage of how your computer normally sorts files so they will be displayed in the correct sequence</a:t>
            </a:r>
          </a:p>
        </p:txBody>
      </p:sp>
    </p:spTree>
    <p:extLst>
      <p:ext uri="{BB962C8B-B14F-4D97-AF65-F5344CB8AC3E}">
        <p14:creationId xmlns:p14="http://schemas.microsoft.com/office/powerpoint/2010/main" val="41612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41A2-9929-47C5-B226-4488CBE61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1937_01_14_2_1.tiff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C107A-7C60-479F-8C88-BEA68E124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3961" y="1780230"/>
            <a:ext cx="3618689" cy="2752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Page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Document Number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Day of Month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Month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Year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FF3300-30DE-45F1-A508-56CA5AF67C43}"/>
              </a:ext>
            </a:extLst>
          </p:cNvPr>
          <p:cNvGrpSpPr/>
          <p:nvPr/>
        </p:nvGrpSpPr>
        <p:grpSpPr>
          <a:xfrm>
            <a:off x="4766553" y="1316477"/>
            <a:ext cx="525294" cy="680936"/>
            <a:chOff x="4766553" y="1316477"/>
            <a:chExt cx="525294" cy="68093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6067350-04B4-4B86-BDAC-66D80D4F9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6553" y="1997413"/>
              <a:ext cx="52529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898AF30-E7AE-42D2-AAE8-0F2960B999A2}"/>
                </a:ext>
              </a:extLst>
            </p:cNvPr>
            <p:cNvCxnSpPr/>
            <p:nvPr/>
          </p:nvCxnSpPr>
          <p:spPr>
            <a:xfrm flipV="1">
              <a:off x="4766553" y="1316477"/>
              <a:ext cx="0" cy="6809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F17804-0768-4B80-9004-C2C0B53F01D9}"/>
              </a:ext>
            </a:extLst>
          </p:cNvPr>
          <p:cNvGrpSpPr/>
          <p:nvPr/>
        </p:nvGrpSpPr>
        <p:grpSpPr>
          <a:xfrm>
            <a:off x="4160196" y="1316477"/>
            <a:ext cx="1131652" cy="1196502"/>
            <a:chOff x="4160196" y="1316477"/>
            <a:chExt cx="1131652" cy="119650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0F9A1C8-36F2-49D8-90BC-09DEABAC8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0196" y="1316477"/>
              <a:ext cx="0" cy="11965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8F59F4-4DC1-4C54-830B-CB676FBAB8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0196" y="2512979"/>
              <a:ext cx="11316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11F54F-D74F-4342-B033-114E813EE45F}"/>
              </a:ext>
            </a:extLst>
          </p:cNvPr>
          <p:cNvGrpSpPr/>
          <p:nvPr/>
        </p:nvGrpSpPr>
        <p:grpSpPr>
          <a:xfrm>
            <a:off x="3508443" y="1322962"/>
            <a:ext cx="1783405" cy="1699098"/>
            <a:chOff x="3508443" y="1322962"/>
            <a:chExt cx="1783405" cy="169909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2D33C3C-29C5-40A9-85D0-987314690F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8443" y="1322962"/>
              <a:ext cx="0" cy="1699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4DED5A7-24F8-43E6-B253-BC6634EA4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8443" y="3022060"/>
              <a:ext cx="178340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B57435-6619-44E6-BB10-914EC2773833}"/>
              </a:ext>
            </a:extLst>
          </p:cNvPr>
          <p:cNvGrpSpPr/>
          <p:nvPr/>
        </p:nvGrpSpPr>
        <p:grpSpPr>
          <a:xfrm>
            <a:off x="2616741" y="1322962"/>
            <a:ext cx="2675107" cy="2214664"/>
            <a:chOff x="2616741" y="1322962"/>
            <a:chExt cx="2675107" cy="221466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A8D669A-6356-4E5F-894E-28C0E24E57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6741" y="1322962"/>
              <a:ext cx="0" cy="22146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2F30CE5-9F7A-4503-BEA9-0C19D4E1E0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6741" y="3537626"/>
              <a:ext cx="26751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9361B5-9604-4BAD-91E7-A331C0FF78FC}"/>
              </a:ext>
            </a:extLst>
          </p:cNvPr>
          <p:cNvGrpSpPr/>
          <p:nvPr/>
        </p:nvGrpSpPr>
        <p:grpSpPr>
          <a:xfrm>
            <a:off x="1426724" y="1298339"/>
            <a:ext cx="3865124" cy="2754853"/>
            <a:chOff x="1426724" y="1298339"/>
            <a:chExt cx="3865124" cy="275485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996A3A1-63DC-41E8-BA45-FF0E63943D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724" y="1298339"/>
              <a:ext cx="0" cy="27548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50D0B4-344F-4757-BB4F-D1AA6126DA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6724" y="4053192"/>
              <a:ext cx="38651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27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41A2-9929-47C5-B226-4488CBE61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1937_01_14_2_1A.tiff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C107A-7C60-479F-8C88-BEA68E124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3961" y="1780230"/>
            <a:ext cx="3618689" cy="2752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Page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Document Number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Day of Month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Month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Year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FF3300-30DE-45F1-A508-56CA5AF67C43}"/>
              </a:ext>
            </a:extLst>
          </p:cNvPr>
          <p:cNvGrpSpPr/>
          <p:nvPr/>
        </p:nvGrpSpPr>
        <p:grpSpPr>
          <a:xfrm>
            <a:off x="4766553" y="1316477"/>
            <a:ext cx="525294" cy="680936"/>
            <a:chOff x="4766553" y="1316477"/>
            <a:chExt cx="525294" cy="68093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6067350-04B4-4B86-BDAC-66D80D4F9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6553" y="1997413"/>
              <a:ext cx="52529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898AF30-E7AE-42D2-AAE8-0F2960B999A2}"/>
                </a:ext>
              </a:extLst>
            </p:cNvPr>
            <p:cNvCxnSpPr/>
            <p:nvPr/>
          </p:nvCxnSpPr>
          <p:spPr>
            <a:xfrm flipV="1">
              <a:off x="4766553" y="1316477"/>
              <a:ext cx="0" cy="6809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F17804-0768-4B80-9004-C2C0B53F01D9}"/>
              </a:ext>
            </a:extLst>
          </p:cNvPr>
          <p:cNvGrpSpPr/>
          <p:nvPr/>
        </p:nvGrpSpPr>
        <p:grpSpPr>
          <a:xfrm>
            <a:off x="4160196" y="1316477"/>
            <a:ext cx="1131652" cy="1196502"/>
            <a:chOff x="4160196" y="1316477"/>
            <a:chExt cx="1131652" cy="119650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0F9A1C8-36F2-49D8-90BC-09DEABAC8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0196" y="1316477"/>
              <a:ext cx="0" cy="11965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8F59F4-4DC1-4C54-830B-CB676FBAB8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0196" y="2512979"/>
              <a:ext cx="11316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11F54F-D74F-4342-B033-114E813EE45F}"/>
              </a:ext>
            </a:extLst>
          </p:cNvPr>
          <p:cNvGrpSpPr/>
          <p:nvPr/>
        </p:nvGrpSpPr>
        <p:grpSpPr>
          <a:xfrm>
            <a:off x="3508443" y="1322962"/>
            <a:ext cx="1783405" cy="1699098"/>
            <a:chOff x="3508443" y="1322962"/>
            <a:chExt cx="1783405" cy="169909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2D33C3C-29C5-40A9-85D0-987314690F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8443" y="1322962"/>
              <a:ext cx="0" cy="1699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4DED5A7-24F8-43E6-B253-BC6634EA4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8443" y="3022060"/>
              <a:ext cx="178340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B57435-6619-44E6-BB10-914EC2773833}"/>
              </a:ext>
            </a:extLst>
          </p:cNvPr>
          <p:cNvGrpSpPr/>
          <p:nvPr/>
        </p:nvGrpSpPr>
        <p:grpSpPr>
          <a:xfrm>
            <a:off x="2616741" y="1322962"/>
            <a:ext cx="2675107" cy="2214664"/>
            <a:chOff x="2616741" y="1322962"/>
            <a:chExt cx="2675107" cy="221466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A8D669A-6356-4E5F-894E-28C0E24E57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6741" y="1322962"/>
              <a:ext cx="0" cy="22146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2F30CE5-9F7A-4503-BEA9-0C19D4E1E0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6741" y="3537626"/>
              <a:ext cx="26751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9361B5-9604-4BAD-91E7-A331C0FF78FC}"/>
              </a:ext>
            </a:extLst>
          </p:cNvPr>
          <p:cNvGrpSpPr/>
          <p:nvPr/>
        </p:nvGrpSpPr>
        <p:grpSpPr>
          <a:xfrm>
            <a:off x="1426724" y="1298339"/>
            <a:ext cx="3865124" cy="2754853"/>
            <a:chOff x="1426724" y="1298339"/>
            <a:chExt cx="3865124" cy="275485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996A3A1-63DC-41E8-BA45-FF0E63943D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724" y="1298339"/>
              <a:ext cx="0" cy="27548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50D0B4-344F-4757-BB4F-D1AA6126DA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6724" y="4053192"/>
              <a:ext cx="38651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6C2E307-D9EB-4BA3-8B9A-DF578E955DBF}"/>
              </a:ext>
            </a:extLst>
          </p:cNvPr>
          <p:cNvSpPr txBox="1"/>
          <p:nvPr/>
        </p:nvSpPr>
        <p:spPr>
          <a:xfrm>
            <a:off x="5263961" y="1257010"/>
            <a:ext cx="106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Side 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34E6D0-569E-42E2-8417-58767A931C80}"/>
              </a:ext>
            </a:extLst>
          </p:cNvPr>
          <p:cNvGrpSpPr/>
          <p:nvPr/>
        </p:nvGrpSpPr>
        <p:grpSpPr>
          <a:xfrm>
            <a:off x="5029200" y="1309953"/>
            <a:ext cx="262642" cy="207563"/>
            <a:chOff x="4766553" y="1316477"/>
            <a:chExt cx="525294" cy="68093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E9F152-9A84-4E52-B125-E8C8511474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6553" y="1997413"/>
              <a:ext cx="52529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4FD624-86A2-41EA-8A6C-70F60E66FC13}"/>
                </a:ext>
              </a:extLst>
            </p:cNvPr>
            <p:cNvCxnSpPr/>
            <p:nvPr/>
          </p:nvCxnSpPr>
          <p:spPr>
            <a:xfrm flipV="1">
              <a:off x="4766553" y="1316477"/>
              <a:ext cx="0" cy="6809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6061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41A2-9929-47C5-B226-4488CBE61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1937_01_14_2_1B.tiff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C107A-7C60-479F-8C88-BEA68E124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3961" y="1780230"/>
            <a:ext cx="3618689" cy="2752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Page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Document Number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Day of Month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Month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Year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FF3300-30DE-45F1-A508-56CA5AF67C43}"/>
              </a:ext>
            </a:extLst>
          </p:cNvPr>
          <p:cNvGrpSpPr/>
          <p:nvPr/>
        </p:nvGrpSpPr>
        <p:grpSpPr>
          <a:xfrm>
            <a:off x="4766553" y="1316477"/>
            <a:ext cx="525294" cy="680936"/>
            <a:chOff x="4766553" y="1316477"/>
            <a:chExt cx="525294" cy="68093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6067350-04B4-4B86-BDAC-66D80D4F9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6553" y="1997413"/>
              <a:ext cx="52529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898AF30-E7AE-42D2-AAE8-0F2960B999A2}"/>
                </a:ext>
              </a:extLst>
            </p:cNvPr>
            <p:cNvCxnSpPr/>
            <p:nvPr/>
          </p:nvCxnSpPr>
          <p:spPr>
            <a:xfrm flipV="1">
              <a:off x="4766553" y="1316477"/>
              <a:ext cx="0" cy="6809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F17804-0768-4B80-9004-C2C0B53F01D9}"/>
              </a:ext>
            </a:extLst>
          </p:cNvPr>
          <p:cNvGrpSpPr/>
          <p:nvPr/>
        </p:nvGrpSpPr>
        <p:grpSpPr>
          <a:xfrm>
            <a:off x="4160196" y="1316477"/>
            <a:ext cx="1131652" cy="1196502"/>
            <a:chOff x="4160196" y="1316477"/>
            <a:chExt cx="1131652" cy="119650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0F9A1C8-36F2-49D8-90BC-09DEABAC8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0196" y="1316477"/>
              <a:ext cx="0" cy="11965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8F59F4-4DC1-4C54-830B-CB676FBAB8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0196" y="2512979"/>
              <a:ext cx="11316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11F54F-D74F-4342-B033-114E813EE45F}"/>
              </a:ext>
            </a:extLst>
          </p:cNvPr>
          <p:cNvGrpSpPr/>
          <p:nvPr/>
        </p:nvGrpSpPr>
        <p:grpSpPr>
          <a:xfrm>
            <a:off x="3508443" y="1322962"/>
            <a:ext cx="1783405" cy="1699098"/>
            <a:chOff x="3508443" y="1322962"/>
            <a:chExt cx="1783405" cy="169909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2D33C3C-29C5-40A9-85D0-987314690F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8443" y="1322962"/>
              <a:ext cx="0" cy="1699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4DED5A7-24F8-43E6-B253-BC6634EA4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8443" y="3022060"/>
              <a:ext cx="178340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B57435-6619-44E6-BB10-914EC2773833}"/>
              </a:ext>
            </a:extLst>
          </p:cNvPr>
          <p:cNvGrpSpPr/>
          <p:nvPr/>
        </p:nvGrpSpPr>
        <p:grpSpPr>
          <a:xfrm>
            <a:off x="2616741" y="1322962"/>
            <a:ext cx="2675107" cy="2214664"/>
            <a:chOff x="2616741" y="1322962"/>
            <a:chExt cx="2675107" cy="221466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A8D669A-6356-4E5F-894E-28C0E24E57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6741" y="1322962"/>
              <a:ext cx="0" cy="22146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2F30CE5-9F7A-4503-BEA9-0C19D4E1E0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6741" y="3537626"/>
              <a:ext cx="26751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9361B5-9604-4BAD-91E7-A331C0FF78FC}"/>
              </a:ext>
            </a:extLst>
          </p:cNvPr>
          <p:cNvGrpSpPr/>
          <p:nvPr/>
        </p:nvGrpSpPr>
        <p:grpSpPr>
          <a:xfrm>
            <a:off x="1426724" y="1298339"/>
            <a:ext cx="3865124" cy="2754853"/>
            <a:chOff x="1426724" y="1298339"/>
            <a:chExt cx="3865124" cy="275485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996A3A1-63DC-41E8-BA45-FF0E63943D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724" y="1298339"/>
              <a:ext cx="0" cy="27548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50D0B4-344F-4757-BB4F-D1AA6126DA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6724" y="4053192"/>
              <a:ext cx="38651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6C2E307-D9EB-4BA3-8B9A-DF578E955DBF}"/>
              </a:ext>
            </a:extLst>
          </p:cNvPr>
          <p:cNvSpPr txBox="1"/>
          <p:nvPr/>
        </p:nvSpPr>
        <p:spPr>
          <a:xfrm>
            <a:off x="5263961" y="1257010"/>
            <a:ext cx="106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Side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34E6D0-569E-42E2-8417-58767A931C80}"/>
              </a:ext>
            </a:extLst>
          </p:cNvPr>
          <p:cNvGrpSpPr/>
          <p:nvPr/>
        </p:nvGrpSpPr>
        <p:grpSpPr>
          <a:xfrm>
            <a:off x="5029200" y="1309953"/>
            <a:ext cx="262642" cy="207563"/>
            <a:chOff x="4766553" y="1316477"/>
            <a:chExt cx="525294" cy="68093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E9F152-9A84-4E52-B125-E8C8511474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6553" y="1997413"/>
              <a:ext cx="52529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4FD624-86A2-41EA-8A6C-70F60E66FC13}"/>
                </a:ext>
              </a:extLst>
            </p:cNvPr>
            <p:cNvCxnSpPr/>
            <p:nvPr/>
          </p:nvCxnSpPr>
          <p:spPr>
            <a:xfrm flipV="1">
              <a:off x="4766553" y="1316477"/>
              <a:ext cx="0" cy="6809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2389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30830F-31A4-4A95-B473-3DDA9F559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936" y="410631"/>
            <a:ext cx="4160996" cy="6140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887EB-141E-4B6E-9D91-4CE7748470EB}"/>
              </a:ext>
            </a:extLst>
          </p:cNvPr>
          <p:cNvSpPr txBox="1"/>
          <p:nvPr/>
        </p:nvSpPr>
        <p:spPr>
          <a:xfrm>
            <a:off x="2029837" y="2788382"/>
            <a:ext cx="351923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Sorting on Filename</a:t>
            </a:r>
          </a:p>
          <a:p>
            <a:pPr algn="ctr"/>
            <a:r>
              <a:rPr lang="en-US" sz="2800" dirty="0"/>
              <a:t>creates a list of images</a:t>
            </a:r>
          </a:p>
          <a:p>
            <a:pPr algn="ctr"/>
            <a:r>
              <a:rPr lang="en-US" sz="2800" dirty="0"/>
              <a:t>in the desired order </a:t>
            </a:r>
          </a:p>
        </p:txBody>
      </p:sp>
    </p:spTree>
    <p:extLst>
      <p:ext uri="{BB962C8B-B14F-4D97-AF65-F5344CB8AC3E}">
        <p14:creationId xmlns:p14="http://schemas.microsoft.com/office/powerpoint/2010/main" val="3874553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A39A4-1B00-4436-B3B2-C5749EE9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88" y="564204"/>
            <a:ext cx="9216245" cy="55577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AA2B3B-74E3-D5BA-468F-5D25F3ED1246}"/>
              </a:ext>
            </a:extLst>
          </p:cNvPr>
          <p:cNvSpPr txBox="1"/>
          <p:nvPr/>
        </p:nvSpPr>
        <p:spPr>
          <a:xfrm>
            <a:off x="3066049" y="6177958"/>
            <a:ext cx="689296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Would not work for a 100+ page document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3D8D375-A760-B8FD-1F4D-6082D2B4CBDA}"/>
              </a:ext>
            </a:extLst>
          </p:cNvPr>
          <p:cNvCxnSpPr>
            <a:cxnSpLocks/>
          </p:cNvCxnSpPr>
          <p:nvPr/>
        </p:nvCxnSpPr>
        <p:spPr>
          <a:xfrm flipV="1">
            <a:off x="9402417" y="5903843"/>
            <a:ext cx="291548" cy="535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88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AE8E0-CF42-4627-94F1-F8BCF5BD3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5D92-3A4D-41ED-9713-51488B480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about the digitized document that is recorded in the image file.</a:t>
            </a:r>
          </a:p>
        </p:txBody>
      </p:sp>
    </p:spTree>
    <p:extLst>
      <p:ext uri="{BB962C8B-B14F-4D97-AF65-F5344CB8AC3E}">
        <p14:creationId xmlns:p14="http://schemas.microsoft.com/office/powerpoint/2010/main" val="50010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FA91F9-D1BA-48B3-9C88-3845E568E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2" y="0"/>
            <a:ext cx="11479495" cy="6858000"/>
          </a:xfrm>
          <a:prstGeom prst="rect">
            <a:avLst/>
          </a:prstGeom>
        </p:spPr>
      </p:pic>
      <p:pic>
        <p:nvPicPr>
          <p:cNvPr id="3" name="Graphic 2" descr="Cursor outline">
            <a:extLst>
              <a:ext uri="{FF2B5EF4-FFF2-40B4-BE49-F238E27FC236}">
                <a16:creationId xmlns:a16="http://schemas.microsoft.com/office/drawing/2014/main" id="{50D36512-039C-7A2E-60D9-1851C815C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3808" y="11628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3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8F798-CAA4-40BD-88CA-2347DEDBE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66725"/>
            <a:ext cx="533400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56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AE8E0-CF42-4627-94F1-F8BCF5BD3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5D92-3A4D-41ED-9713-51488B480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create a standard</a:t>
            </a:r>
          </a:p>
          <a:p>
            <a:pPr lvl="1"/>
            <a:r>
              <a:rPr lang="en-US" dirty="0"/>
              <a:t>What to say and what field to record it in</a:t>
            </a:r>
          </a:p>
          <a:p>
            <a:r>
              <a:rPr lang="en-US" dirty="0"/>
              <a:t>May be easier to record this information at or near the time the files are being digitized</a:t>
            </a:r>
          </a:p>
          <a:p>
            <a:r>
              <a:rPr lang="en-US" dirty="0"/>
              <a:t>There are software packages available the allow you to do this for groups of files.</a:t>
            </a:r>
          </a:p>
          <a:p>
            <a:pPr lvl="1"/>
            <a:r>
              <a:rPr lang="en-US" dirty="0" err="1"/>
              <a:t>XnViewMP</a:t>
            </a:r>
            <a:r>
              <a:rPr lang="en-US" dirty="0"/>
              <a:t> is one example</a:t>
            </a:r>
          </a:p>
        </p:txBody>
      </p:sp>
    </p:spTree>
    <p:extLst>
      <p:ext uri="{BB962C8B-B14F-4D97-AF65-F5344CB8AC3E}">
        <p14:creationId xmlns:p14="http://schemas.microsoft.com/office/powerpoint/2010/main" val="30815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EBD39-D9FF-4A45-AA9D-ADCE582C0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9ACAD-EC4F-43B7-9C77-EAA4274C9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important to select the optimal settings when you digitize the image.</a:t>
            </a:r>
          </a:p>
          <a:p>
            <a:r>
              <a:rPr lang="en-US" dirty="0"/>
              <a:t>The “optimal setting” depends (a lot) on what you are digitizing and what you plan to do with the images after they are digitized.</a:t>
            </a:r>
          </a:p>
          <a:p>
            <a:r>
              <a:rPr lang="en-US" dirty="0"/>
              <a:t>Choosing incorrectly (or not anticipating how you plan to use the images) can result in a lot of wasted time and effort.</a:t>
            </a:r>
          </a:p>
        </p:txBody>
      </p:sp>
    </p:spTree>
    <p:extLst>
      <p:ext uri="{BB962C8B-B14F-4D97-AF65-F5344CB8AC3E}">
        <p14:creationId xmlns:p14="http://schemas.microsoft.com/office/powerpoint/2010/main" val="27673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2004-C20E-42AD-B185-069F564CC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Generally speaking: </a:t>
            </a:r>
            <a:r>
              <a:rPr lang="en-US" b="1" dirty="0"/>
              <a:t>File Formats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2F974-73F6-489A-B2E3-A5330DC7D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TIFF is your best choice for long term preservation quality images</a:t>
            </a:r>
          </a:p>
          <a:p>
            <a:r>
              <a:rPr lang="en-US" dirty="0"/>
              <a:t>If JPEG (or other formats) are desired, they can be created from the TIFF images</a:t>
            </a:r>
          </a:p>
        </p:txBody>
      </p:sp>
    </p:spTree>
    <p:extLst>
      <p:ext uri="{BB962C8B-B14F-4D97-AF65-F5344CB8AC3E}">
        <p14:creationId xmlns:p14="http://schemas.microsoft.com/office/powerpoint/2010/main" val="32533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2004-C20E-42AD-B185-069F564CC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Generally speaking: </a:t>
            </a:r>
            <a:r>
              <a:rPr lang="en-US" b="1" dirty="0"/>
              <a:t>Scanner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2F974-73F6-489A-B2E3-A5330DC7D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Specific settings depend on the characteristics of the document you are scanning</a:t>
            </a:r>
          </a:p>
          <a:p>
            <a:r>
              <a:rPr lang="en-US" dirty="0"/>
              <a:t>Them may change from page to page</a:t>
            </a:r>
          </a:p>
          <a:p>
            <a:pPr lvl="1"/>
            <a:r>
              <a:rPr lang="en-US" dirty="0"/>
              <a:t>Front and back covers may be scanned at different settings than the contents pages</a:t>
            </a:r>
          </a:p>
          <a:p>
            <a:pPr lvl="1"/>
            <a:r>
              <a:rPr lang="en-US" dirty="0"/>
              <a:t>These changes will not affect the quality of the image</a:t>
            </a:r>
          </a:p>
          <a:p>
            <a:pPr lvl="1"/>
            <a:r>
              <a:rPr lang="en-US" dirty="0"/>
              <a:t>But they will reduce the size of the file</a:t>
            </a:r>
          </a:p>
        </p:txBody>
      </p:sp>
    </p:spTree>
    <p:extLst>
      <p:ext uri="{BB962C8B-B14F-4D97-AF65-F5344CB8AC3E}">
        <p14:creationId xmlns:p14="http://schemas.microsoft.com/office/powerpoint/2010/main" val="20526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86B03-2265-476C-A10C-E92571510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of North Texas</a:t>
            </a:r>
            <a:br>
              <a:rPr lang="en-US" dirty="0"/>
            </a:br>
            <a:r>
              <a:rPr lang="en-US" sz="3200" i="1" dirty="0"/>
              <a:t>Scanning Standards by Type of Material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A5854-CBD2-4614-91E9-997EFBFB5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71" y="1862222"/>
            <a:ext cx="7868055" cy="4197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1C05D-492A-40D7-958C-D294338B62CB}"/>
              </a:ext>
            </a:extLst>
          </p:cNvPr>
          <p:cNvSpPr txBox="1"/>
          <p:nvPr/>
        </p:nvSpPr>
        <p:spPr>
          <a:xfrm>
            <a:off x="3442292" y="6230783"/>
            <a:ext cx="5307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https://library.unt.edu/digital-projects-unit/standards/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086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3DA5EF-6BD6-47A0-91F8-3B7851C00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08" y="397564"/>
            <a:ext cx="11168682" cy="59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6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401D-9506-471D-89CD-3976A6BB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Scanning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06424-F366-4F86-AA4F-AF1B384B0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Saves you a lot of effort.</a:t>
            </a:r>
          </a:p>
          <a:p>
            <a:r>
              <a:rPr lang="en-US" dirty="0"/>
              <a:t>You still need to make decisions about the digitization standards that will be used.</a:t>
            </a:r>
          </a:p>
          <a:p>
            <a:r>
              <a:rPr lang="en-US" dirty="0"/>
              <a:t>You may or may not be able to control:</a:t>
            </a:r>
          </a:p>
          <a:p>
            <a:pPr lvl="1"/>
            <a:r>
              <a:rPr lang="en-US" dirty="0"/>
              <a:t>File Names</a:t>
            </a:r>
          </a:p>
          <a:p>
            <a:pPr lvl="1"/>
            <a:r>
              <a:rPr lang="en-US" dirty="0"/>
              <a:t>File Organization</a:t>
            </a:r>
          </a:p>
          <a:p>
            <a:pPr lvl="1"/>
            <a:r>
              <a:rPr lang="en-US" dirty="0"/>
              <a:t>Metadata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6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401D-9506-471D-89CD-3976A6BB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an archive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06424-F366-4F86-AA4F-AF1B384B0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Finding an archive that wants to digitize your collection eliminates the need to digitize the images yourself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77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A334CC5-BF46-4C54-BC39-7112DA14A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83" y="346097"/>
            <a:ext cx="8768633" cy="61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5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6CAA77-6D2F-40E1-AB4E-580FF9460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875"/>
            <a:ext cx="12192000" cy="61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56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B3D90D5-CEFE-4F82-8F64-70C5BD0EA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76809"/>
            <a:ext cx="8458200" cy="219075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8F03A5-C45A-4172-B583-8378C672A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412" y="3112579"/>
            <a:ext cx="86391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77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AA06786-4AE9-48EE-AA0F-71899A4FB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68" y="306114"/>
            <a:ext cx="8233063" cy="62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56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80638-6C4F-4897-AB12-E2718C73B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Portal to Texas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8D2AF-A654-453A-9C4C-E972C5651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Portal to Texas History (University of North Texas) is one of the largest and most active</a:t>
            </a:r>
          </a:p>
          <a:p>
            <a:r>
              <a:rPr lang="en-US" dirty="0"/>
              <a:t>Launched in 2004, they now have millions of images</a:t>
            </a:r>
          </a:p>
          <a:p>
            <a:r>
              <a:rPr lang="en-US" dirty="0"/>
              <a:t>They fund projects through their annual </a:t>
            </a:r>
            <a:r>
              <a:rPr lang="en-US" i="1" dirty="0"/>
              <a:t>Rescuing Texas History </a:t>
            </a:r>
            <a:r>
              <a:rPr lang="en-US" dirty="0"/>
              <a:t>grants</a:t>
            </a:r>
          </a:p>
          <a:p>
            <a:r>
              <a:rPr lang="en-US" dirty="0"/>
              <a:t>See their website for current information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5C1971E-8397-47CB-BCE4-4612830D1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752" y="4502068"/>
            <a:ext cx="5492496" cy="18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103D5-F757-8A99-9293-07227E874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86" y="0"/>
            <a:ext cx="9981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2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4C54A53-4CB5-4126-9350-186B78B8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999" y="251651"/>
            <a:ext cx="8396001" cy="2127343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531E646-5EF3-4157-9B92-24D664B52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503" y="2576637"/>
            <a:ext cx="6412992" cy="39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50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BA3810-7837-4791-BFB3-F1E8756CE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35" y="0"/>
            <a:ext cx="10396330" cy="6858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C0B9DEF-E9AA-4191-9620-CBC6592559A8}"/>
              </a:ext>
            </a:extLst>
          </p:cNvPr>
          <p:cNvSpPr/>
          <p:nvPr/>
        </p:nvSpPr>
        <p:spPr>
          <a:xfrm>
            <a:off x="7308715" y="5025957"/>
            <a:ext cx="920885" cy="395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90F8E0-F4BB-4666-977D-9DCE2064E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34" y="1943099"/>
            <a:ext cx="10396066" cy="3407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51C926-D6F6-4109-81DE-BE544B1C0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77" y="606171"/>
            <a:ext cx="44386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429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855E3-35CB-B3E9-D8B4-2B908ED0D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363" y="633022"/>
            <a:ext cx="7697274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51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3C7A4D-209B-5A50-62F7-058319AD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867" y="0"/>
            <a:ext cx="8574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50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4BF9-B19F-4886-AAB5-ACF9900A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Archive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38896-A666-4033-9F59-595356720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will your documents get to their digitization facility?</a:t>
            </a:r>
          </a:p>
          <a:p>
            <a:r>
              <a:rPr lang="en-US" dirty="0"/>
              <a:t>Are you willing to allow them to cut binding or otherwise separate pages to facilitate digitation?</a:t>
            </a:r>
          </a:p>
          <a:p>
            <a:r>
              <a:rPr lang="en-US" dirty="0"/>
              <a:t>What happens to the documents once they have been digitized?</a:t>
            </a:r>
          </a:p>
          <a:p>
            <a:r>
              <a:rPr lang="en-US" dirty="0"/>
              <a:t>Will they provide you with copies of the digital image files they create?</a:t>
            </a:r>
          </a:p>
        </p:txBody>
      </p:sp>
    </p:spTree>
    <p:extLst>
      <p:ext uri="{BB962C8B-B14F-4D97-AF65-F5344CB8AC3E}">
        <p14:creationId xmlns:p14="http://schemas.microsoft.com/office/powerpoint/2010/main" val="2036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3BD9-4AC5-4DF2-A6EB-E9821DCDC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B03FD-5A35-426D-87A8-24DF9AE37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 a digitization methodology</a:t>
            </a:r>
          </a:p>
          <a:p>
            <a:r>
              <a:rPr lang="en-US" dirty="0"/>
              <a:t>Demonstrate how digital images can be re-purposed</a:t>
            </a:r>
          </a:p>
          <a:p>
            <a:r>
              <a:rPr lang="en-US" dirty="0"/>
              <a:t>Case Studies</a:t>
            </a:r>
          </a:p>
          <a:p>
            <a:pPr lvl="1"/>
            <a:r>
              <a:rPr lang="en-US" dirty="0"/>
              <a:t>Individual: </a:t>
            </a:r>
            <a:r>
              <a:rPr lang="en-US" b="1" dirty="0"/>
              <a:t>Letters from my father</a:t>
            </a:r>
          </a:p>
          <a:p>
            <a:pPr lvl="1"/>
            <a:r>
              <a:rPr lang="en-US" dirty="0"/>
              <a:t>Genealogy Society: </a:t>
            </a:r>
            <a:r>
              <a:rPr lang="en-US" b="1" dirty="0"/>
              <a:t>Society Publications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76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8246-192C-4A48-97BF-3CDF4522E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 On Your Own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E35AB-A444-4941-8D8E-6623542E9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some free options</a:t>
            </a:r>
          </a:p>
          <a:p>
            <a:r>
              <a:rPr lang="en-US" dirty="0"/>
              <a:t>More choices (and more storage) will cost you ($100 – $250/year)</a:t>
            </a:r>
          </a:p>
          <a:p>
            <a:r>
              <a:rPr lang="en-US" dirty="0"/>
              <a:t>You will most likely NOT be able to upload TIFF files</a:t>
            </a:r>
          </a:p>
          <a:p>
            <a:pPr lvl="1"/>
            <a:r>
              <a:rPr lang="en-US" dirty="0"/>
              <a:t>Requires too much storage</a:t>
            </a:r>
          </a:p>
          <a:p>
            <a:pPr lvl="2"/>
            <a:r>
              <a:rPr lang="en-US" dirty="0"/>
              <a:t>There is no such thing as “Unlimited Storage”…</a:t>
            </a:r>
          </a:p>
          <a:p>
            <a:pPr lvl="1"/>
            <a:r>
              <a:rPr lang="en-US" dirty="0"/>
              <a:t>Use PNG or JPG instead</a:t>
            </a:r>
          </a:p>
          <a:p>
            <a:r>
              <a:rPr lang="en-US" dirty="0"/>
              <a:t>See “</a:t>
            </a:r>
            <a:r>
              <a:rPr lang="en-US" i="1" dirty="0"/>
              <a:t>How to Create a Personal Website for Free”</a:t>
            </a:r>
          </a:p>
          <a:p>
            <a:pPr lvl="1"/>
            <a:r>
              <a:rPr lang="en-US" dirty="0">
                <a:hlinkClick r:id="rId2"/>
              </a:rPr>
              <a:t>https://superbwebsitebuilders.com/how-to-create-a-personal-website/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6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39B7-27AC-4B61-82B5-F12C9E1EE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Digitization 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9CE55-4C28-4CFF-B27B-DA94BDDD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an Inventory</a:t>
            </a:r>
          </a:p>
          <a:p>
            <a:r>
              <a:rPr lang="en-US" dirty="0"/>
              <a:t>Protect &amp; Preserve the documents</a:t>
            </a:r>
          </a:p>
          <a:p>
            <a:r>
              <a:rPr lang="en-US" dirty="0"/>
              <a:t>Begin to look for missing materials</a:t>
            </a:r>
          </a:p>
          <a:p>
            <a:r>
              <a:rPr lang="en-US" dirty="0"/>
              <a:t>Create a Long-Range plan</a:t>
            </a:r>
          </a:p>
          <a:p>
            <a:r>
              <a:rPr lang="en-US" dirty="0"/>
              <a:t>Develop a digitization plan</a:t>
            </a:r>
          </a:p>
          <a:p>
            <a:r>
              <a:rPr lang="en-US" dirty="0"/>
              <a:t>Publish online</a:t>
            </a:r>
          </a:p>
          <a:p>
            <a:pPr lvl="1"/>
            <a:r>
              <a:rPr lang="en-US" dirty="0"/>
              <a:t>Archive</a:t>
            </a:r>
          </a:p>
          <a:p>
            <a:pPr lvl="1"/>
            <a:r>
              <a:rPr lang="en-US" dirty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98079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envelope, stationary, floor&#10;&#10;Description automatically generated">
            <a:extLst>
              <a:ext uri="{FF2B5EF4-FFF2-40B4-BE49-F238E27FC236}">
                <a16:creationId xmlns:a16="http://schemas.microsoft.com/office/drawing/2014/main" id="{565D60D1-4322-430F-B0D1-1D4BF4FF8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55" y="1802148"/>
            <a:ext cx="3072245" cy="1828800"/>
          </a:xfrm>
          <a:prstGeom prst="rect">
            <a:avLst/>
          </a:prstGeom>
        </p:spPr>
      </p:pic>
      <p:pic>
        <p:nvPicPr>
          <p:cNvPr id="23" name="Picture 22" descr="A piece of paper with a red star on it&#10;&#10;Description automatically generated with medium confidence">
            <a:extLst>
              <a:ext uri="{FF2B5EF4-FFF2-40B4-BE49-F238E27FC236}">
                <a16:creationId xmlns:a16="http://schemas.microsoft.com/office/drawing/2014/main" id="{F0B204AE-5DD3-413D-B924-3F31986B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91" y="1802148"/>
            <a:ext cx="3165878" cy="1828800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EC4C71DF-7303-41B0-BBF2-60CEEF222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3" y="1802148"/>
            <a:ext cx="3237109" cy="1828800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21311D8D-3608-41CA-B80B-80EFF8679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77" y="4584255"/>
            <a:ext cx="3240911" cy="1828800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FF390D80-E405-4DD6-BFBB-64BEB5133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" y="4545348"/>
            <a:ext cx="3841835" cy="1828800"/>
          </a:xfrm>
          <a:prstGeom prst="rect">
            <a:avLst/>
          </a:prstGeom>
        </p:spPr>
      </p:pic>
      <p:pic>
        <p:nvPicPr>
          <p:cNvPr id="15" name="Picture 14" descr="A picture containing text, envelope, receipt&#10;&#10;Description automatically generated">
            <a:extLst>
              <a:ext uri="{FF2B5EF4-FFF2-40B4-BE49-F238E27FC236}">
                <a16:creationId xmlns:a16="http://schemas.microsoft.com/office/drawing/2014/main" id="{44CFC818-B962-4FCE-9CBA-EB2C312646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79" y="1802148"/>
            <a:ext cx="3210412" cy="1828800"/>
          </a:xfrm>
          <a:prstGeom prst="rect">
            <a:avLst/>
          </a:prstGeom>
        </p:spPr>
      </p:pic>
      <p:pic>
        <p:nvPicPr>
          <p:cNvPr id="17" name="Picture 16" descr="Text, letter&#10;&#10;Description automatically generated">
            <a:extLst>
              <a:ext uri="{FF2B5EF4-FFF2-40B4-BE49-F238E27FC236}">
                <a16:creationId xmlns:a16="http://schemas.microsoft.com/office/drawing/2014/main" id="{179FA8DB-B69C-4725-910D-17EE7B00C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261" y="4545348"/>
            <a:ext cx="3255917" cy="1828800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F98ACC9A-4130-4BD5-9812-12BA19931C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91" y="4584255"/>
            <a:ext cx="2240906" cy="1828800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7F1CB8AD-1914-4C51-9BF6-F92B7F4DC7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91" y="2755456"/>
            <a:ext cx="3240741" cy="1828800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D211BB4-7B7E-4B36-8617-FDDC650EAD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57" y="2716548"/>
            <a:ext cx="3257347" cy="182880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6F5C2AB9-A41F-4B78-B7B3-5193A2515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8" y="2794364"/>
            <a:ext cx="3240912" cy="1828800"/>
          </a:xfrm>
          <a:prstGeom prst="rect">
            <a:avLst/>
          </a:prstGeom>
        </p:spPr>
      </p:pic>
      <p:pic>
        <p:nvPicPr>
          <p:cNvPr id="25" name="Picture 24" descr="Text, letter&#10;&#10;Description automatically generated">
            <a:extLst>
              <a:ext uri="{FF2B5EF4-FFF2-40B4-BE49-F238E27FC236}">
                <a16:creationId xmlns:a16="http://schemas.microsoft.com/office/drawing/2014/main" id="{CA54E3F0-B28D-46D5-82EC-12E4C5552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38" y="2755456"/>
            <a:ext cx="2378598" cy="18288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29C64475-1F21-4D86-81EB-BC86937A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Case Study #1: </a:t>
            </a:r>
            <a:r>
              <a:rPr lang="en-US" b="1" dirty="0"/>
              <a:t>My Fathers Letters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52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9624-8813-4A79-963E-7717BF970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CE789-5EC6-464E-9F19-3E463A902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Begins in 1943 when:</a:t>
            </a:r>
          </a:p>
          <a:p>
            <a:pPr lvl="1"/>
            <a:r>
              <a:rPr lang="en-US" dirty="0"/>
              <a:t>My parents were married</a:t>
            </a:r>
          </a:p>
          <a:p>
            <a:pPr lvl="1"/>
            <a:r>
              <a:rPr lang="en-US" dirty="0"/>
              <a:t>They had their first child</a:t>
            </a:r>
          </a:p>
          <a:p>
            <a:pPr lvl="1"/>
            <a:r>
              <a:rPr lang="en-US" dirty="0"/>
              <a:t>My father left a 19-year-old bride and 4-month-old daughter for “the duration of the way plus 6 months”</a:t>
            </a:r>
          </a:p>
          <a:p>
            <a:r>
              <a:rPr lang="en-US" dirty="0"/>
              <a:t>My mother was raised as an only child</a:t>
            </a:r>
          </a:p>
          <a:p>
            <a:pPr lvl="1"/>
            <a:r>
              <a:rPr lang="en-US" dirty="0"/>
              <a:t>She did not have much experience with caring for an infant</a:t>
            </a:r>
          </a:p>
          <a:p>
            <a:r>
              <a:rPr lang="en-US" dirty="0"/>
              <a:t>My father was a prolific letter writer</a:t>
            </a:r>
          </a:p>
          <a:p>
            <a:pPr lvl="1"/>
            <a:r>
              <a:rPr lang="en-US" dirty="0"/>
              <a:t>Usually wrote at least one letter every day</a:t>
            </a:r>
          </a:p>
          <a:p>
            <a:pPr lvl="1"/>
            <a:r>
              <a:rPr lang="en-US" dirty="0"/>
              <a:t>630 letters </a:t>
            </a:r>
          </a:p>
          <a:p>
            <a:pPr lvl="1"/>
            <a:r>
              <a:rPr lang="en-US" dirty="0"/>
              <a:t>3300+ Images</a:t>
            </a:r>
          </a:p>
        </p:txBody>
      </p:sp>
      <p:pic>
        <p:nvPicPr>
          <p:cNvPr id="4" name="Picture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3A202D2C-9B88-498E-B414-D306D08E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99" y="365125"/>
            <a:ext cx="2539730" cy="2185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A9C21A-E175-4EA6-BE48-19C338757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945" y="365125"/>
            <a:ext cx="1616919" cy="22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1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0244-B8C0-45D9-A12A-A1B66DB05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places these letters have been…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BEF59-E7FA-4207-AAD7-312AD2B84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en-US" dirty="0"/>
              <a:t>Survived the war and moves to Hawaii, Kansas, Colorado, Michigan, back to Colorado and Chicago when dad retired in 1960</a:t>
            </a:r>
          </a:p>
          <a:p>
            <a:r>
              <a:rPr lang="en-US" dirty="0"/>
              <a:t>Stored in several Chicago area basements until 2000</a:t>
            </a:r>
          </a:p>
          <a:p>
            <a:r>
              <a:rPr lang="en-US" dirty="0"/>
              <a:t>I brought them to Dallas in 2000</a:t>
            </a:r>
          </a:p>
          <a:p>
            <a:r>
              <a:rPr lang="en-US" dirty="0"/>
              <a:t>They have resided in Fort Wayne, Indiana since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39BD8-DC71-4F51-B03E-24BD67604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50" y="4643942"/>
            <a:ext cx="2486127" cy="1601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474AE3-4C8E-4D1A-AC57-0C2B8628C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53" y="4329354"/>
            <a:ext cx="944575" cy="191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5522A4-9CCF-4AD7-B6E7-70E98F6CD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200" y="4700896"/>
            <a:ext cx="2118097" cy="1487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E73555-1F43-4917-BAAD-5EBB009D0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0620" y="3946834"/>
            <a:ext cx="1165019" cy="22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envelope, stationary, floor&#10;&#10;Description automatically generated">
            <a:extLst>
              <a:ext uri="{FF2B5EF4-FFF2-40B4-BE49-F238E27FC236}">
                <a16:creationId xmlns:a16="http://schemas.microsoft.com/office/drawing/2014/main" id="{565D60D1-4322-430F-B0D1-1D4BF4FF8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55" y="1802148"/>
            <a:ext cx="3072245" cy="1828800"/>
          </a:xfrm>
          <a:prstGeom prst="rect">
            <a:avLst/>
          </a:prstGeom>
        </p:spPr>
      </p:pic>
      <p:pic>
        <p:nvPicPr>
          <p:cNvPr id="23" name="Picture 22" descr="A piece of paper with a red star on it&#10;&#10;Description automatically generated with medium confidence">
            <a:extLst>
              <a:ext uri="{FF2B5EF4-FFF2-40B4-BE49-F238E27FC236}">
                <a16:creationId xmlns:a16="http://schemas.microsoft.com/office/drawing/2014/main" id="{F0B204AE-5DD3-413D-B924-3F31986B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91" y="1802148"/>
            <a:ext cx="3165878" cy="1828800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EC4C71DF-7303-41B0-BBF2-60CEEF222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3" y="1802148"/>
            <a:ext cx="3237109" cy="1828800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21311D8D-3608-41CA-B80B-80EFF8679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77" y="4584255"/>
            <a:ext cx="3240911" cy="1828800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FF390D80-E405-4DD6-BFBB-64BEB5133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" y="4545348"/>
            <a:ext cx="3841835" cy="1828800"/>
          </a:xfrm>
          <a:prstGeom prst="rect">
            <a:avLst/>
          </a:prstGeom>
        </p:spPr>
      </p:pic>
      <p:pic>
        <p:nvPicPr>
          <p:cNvPr id="15" name="Picture 14" descr="A picture containing text, envelope, receipt&#10;&#10;Description automatically generated">
            <a:extLst>
              <a:ext uri="{FF2B5EF4-FFF2-40B4-BE49-F238E27FC236}">
                <a16:creationId xmlns:a16="http://schemas.microsoft.com/office/drawing/2014/main" id="{44CFC818-B962-4FCE-9CBA-EB2C312646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79" y="1802148"/>
            <a:ext cx="3210412" cy="1828800"/>
          </a:xfrm>
          <a:prstGeom prst="rect">
            <a:avLst/>
          </a:prstGeom>
        </p:spPr>
      </p:pic>
      <p:pic>
        <p:nvPicPr>
          <p:cNvPr id="17" name="Picture 16" descr="Text, letter&#10;&#10;Description automatically generated">
            <a:extLst>
              <a:ext uri="{FF2B5EF4-FFF2-40B4-BE49-F238E27FC236}">
                <a16:creationId xmlns:a16="http://schemas.microsoft.com/office/drawing/2014/main" id="{179FA8DB-B69C-4725-910D-17EE7B00C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261" y="4545348"/>
            <a:ext cx="3255917" cy="1828800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F98ACC9A-4130-4BD5-9812-12BA19931C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91" y="4584255"/>
            <a:ext cx="2240906" cy="1828800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7F1CB8AD-1914-4C51-9BF6-F92B7F4DC7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91" y="2755456"/>
            <a:ext cx="3240741" cy="1828800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D211BB4-7B7E-4B36-8617-FDDC650EAD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57" y="2716548"/>
            <a:ext cx="3257347" cy="182880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6F5C2AB9-A41F-4B78-B7B3-5193A2515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8" y="2794364"/>
            <a:ext cx="3240912" cy="1828800"/>
          </a:xfrm>
          <a:prstGeom prst="rect">
            <a:avLst/>
          </a:prstGeom>
        </p:spPr>
      </p:pic>
      <p:pic>
        <p:nvPicPr>
          <p:cNvPr id="25" name="Picture 24" descr="Text, letter&#10;&#10;Description automatically generated">
            <a:extLst>
              <a:ext uri="{FF2B5EF4-FFF2-40B4-BE49-F238E27FC236}">
                <a16:creationId xmlns:a16="http://schemas.microsoft.com/office/drawing/2014/main" id="{CA54E3F0-B28D-46D5-82EC-12E4C5552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38" y="2755456"/>
            <a:ext cx="2378598" cy="18288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29C64475-1F21-4D86-81EB-BC86937A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Boxes full of Envelopes</a:t>
            </a:r>
          </a:p>
        </p:txBody>
      </p:sp>
    </p:spTree>
    <p:extLst>
      <p:ext uri="{BB962C8B-B14F-4D97-AF65-F5344CB8AC3E}">
        <p14:creationId xmlns:p14="http://schemas.microsoft.com/office/powerpoint/2010/main" val="816406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025FE-12B8-4B21-83BC-8F63B982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Envelopes full of letters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263EBA4-6018-42D0-B3C0-D2AEC04A4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" y="1896876"/>
            <a:ext cx="2788280" cy="450392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FC693DE-18B8-4999-8540-A5E78FC51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086" y="2041081"/>
            <a:ext cx="3114861" cy="4359718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EE44379B-F08A-4E26-ABCA-96C1FA54D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65" y="2118903"/>
            <a:ext cx="3276220" cy="4281896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1B3FD214-9DA7-4692-B7EB-DE47E4E88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85" y="2118903"/>
            <a:ext cx="2984101" cy="42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429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FF6C5-FF24-41AC-8023-2E052A1A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other items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2EB5238D-3FF7-49B7-99C3-029B52011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96" y="4329316"/>
            <a:ext cx="2743200" cy="1874603"/>
          </a:xfrm>
          <a:prstGeom prst="rect">
            <a:avLst/>
          </a:prstGeom>
        </p:spPr>
      </p:pic>
      <p:pic>
        <p:nvPicPr>
          <p:cNvPr id="7" name="Picture 6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9AC278D-51F5-4BC7-B3E2-E5F79C104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0" y="1993577"/>
            <a:ext cx="1729703" cy="27432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5B9BE65-67F2-4358-B2DF-8FE0FE44E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2" y="5335628"/>
            <a:ext cx="1828800" cy="1301915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1F008F6-D0E4-42CA-86B3-F9D4E39A2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982" y="1959627"/>
            <a:ext cx="1828800" cy="1323607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B3C76F6-0076-4F72-B970-558BBB00B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65" y="2174711"/>
            <a:ext cx="2743200" cy="1363695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7DC44753-C17E-4274-B872-D854D3104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65" y="3594903"/>
            <a:ext cx="2743200" cy="1348221"/>
          </a:xfrm>
          <a:prstGeom prst="rect">
            <a:avLst/>
          </a:prstGeom>
        </p:spPr>
      </p:pic>
      <p:pic>
        <p:nvPicPr>
          <p:cNvPr id="17" name="Picture 16" descr="Text, letter&#10;&#10;Description automatically generated">
            <a:extLst>
              <a:ext uri="{FF2B5EF4-FFF2-40B4-BE49-F238E27FC236}">
                <a16:creationId xmlns:a16="http://schemas.microsoft.com/office/drawing/2014/main" id="{187CBE62-A955-45D6-B407-B1C0A21FDB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85" y="5056118"/>
            <a:ext cx="2743200" cy="1562987"/>
          </a:xfrm>
          <a:prstGeom prst="rect">
            <a:avLst/>
          </a:prstGeom>
        </p:spPr>
      </p:pic>
      <p:pic>
        <p:nvPicPr>
          <p:cNvPr id="19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63D5835D-4D63-4A22-BBA9-D24F96DB4E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8" y="2141558"/>
            <a:ext cx="2017359" cy="2743200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B2EAFA90-147C-4407-914A-3C32C9B9F0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266" y="3819360"/>
            <a:ext cx="1752130" cy="2743200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4B014D88-4EF4-4072-8D09-BFFB93D9E5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78" y="2505393"/>
            <a:ext cx="2743200" cy="1719567"/>
          </a:xfrm>
          <a:prstGeom prst="rect">
            <a:avLst/>
          </a:prstGeom>
        </p:spPr>
      </p:pic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DA93666C-A699-465A-A004-26946E4F98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42233"/>
              </p:ext>
            </p:extLst>
          </p:nvPr>
        </p:nvGraphicFramePr>
        <p:xfrm>
          <a:off x="5362303" y="5169890"/>
          <a:ext cx="1818237" cy="1237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3090240" imgH="2102760" progId="">
                  <p:embed/>
                </p:oleObj>
              </mc:Choice>
              <mc:Fallback>
                <p:oleObj r:id="rId12" imgW="3090240" imgH="2102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62303" y="5169890"/>
                        <a:ext cx="1818237" cy="1237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7169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826F8-3F60-4DDD-A91D-DCEDA88C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Stabilization &amp; Labeling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73B81-F22F-4185-9E08-E05E8756B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Letters were removed from their envelopes</a:t>
            </a:r>
          </a:p>
          <a:p>
            <a:r>
              <a:rPr lang="en-US" dirty="0"/>
              <a:t>Envelopes and letters were placed in archive quality plastic sleeves</a:t>
            </a:r>
          </a:p>
          <a:p>
            <a:r>
              <a:rPr lang="en-US" dirty="0"/>
              <a:t>I sorted them by the date they were written</a:t>
            </a:r>
          </a:p>
          <a:p>
            <a:pPr marL="457200" lvl="1" indent="0">
              <a:buNone/>
            </a:pPr>
            <a:endParaRPr lang="en-US" sz="2400" dirty="0"/>
          </a:p>
          <a:p>
            <a:pPr marL="1828800" lvl="4" indent="0">
              <a:buNone/>
            </a:pPr>
            <a:endParaRPr lang="en-US" sz="2400" dirty="0"/>
          </a:p>
          <a:p>
            <a:pPr marL="1828800" lvl="4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57E62-C789-41A8-8220-7AB452120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216" y="3559175"/>
            <a:ext cx="4581525" cy="29337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6FD938-99B5-4021-A5BC-0E217CF274FB}"/>
              </a:ext>
            </a:extLst>
          </p:cNvPr>
          <p:cNvSpPr txBox="1">
            <a:spLocks/>
          </p:cNvSpPr>
          <p:nvPr/>
        </p:nvSpPr>
        <p:spPr>
          <a:xfrm>
            <a:off x="838200" y="3329940"/>
            <a:ext cx="5934075" cy="1964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I recorded the date and sequence number (if there were multiple letters on the same date) on the sleeve.</a:t>
            </a:r>
            <a:endParaRPr lang="en-US" sz="2400" dirty="0"/>
          </a:p>
          <a:p>
            <a:pPr marL="1828800" lvl="4" indent="0">
              <a:buFont typeface="Arial" panose="020B060402020202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71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3C37-4214-4604-AC98-3AD09690C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Silverfish Damage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A25D6AB-393A-44AA-AA70-075B463BB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0" y="1848255"/>
            <a:ext cx="3472405" cy="4572000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CF22F94C-13A3-44A8-ADC6-B9EC9A09B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86" y="1848255"/>
            <a:ext cx="3507327" cy="457200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0178A41E-ED38-4689-BF98-9A70BF6C4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63" y="1848255"/>
            <a:ext cx="34724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90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3AD438-9B8A-092C-6B60-DA403072E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482" y="50446"/>
            <a:ext cx="7251035" cy="5290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5678D-173B-9AC0-9A90-8656084FECAC}"/>
              </a:ext>
            </a:extLst>
          </p:cNvPr>
          <p:cNvSpPr txBox="1"/>
          <p:nvPr/>
        </p:nvSpPr>
        <p:spPr>
          <a:xfrm>
            <a:off x="2541628" y="5671930"/>
            <a:ext cx="710874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https://www.rayson.us/aehanson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0" i="0" dirty="0">
                <a:solidFill>
                  <a:srgbClr val="666666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b="1" i="0" u="none" strike="noStrike" dirty="0">
                <a:solidFill>
                  <a:srgbClr val="666666"/>
                </a:solidFill>
                <a:effectLst/>
                <a:latin typeface="inherit"/>
              </a:rPr>
              <a:t>Presentations</a:t>
            </a:r>
            <a:r>
              <a:rPr lang="en-US" b="0" i="0" dirty="0">
                <a:solidFill>
                  <a:srgbClr val="666666"/>
                </a:solidFill>
                <a:effectLst/>
                <a:latin typeface="Lato" panose="020F0502020204030203" pitchFamily="34" charset="0"/>
              </a:rPr>
              <a:t> &gt; </a:t>
            </a:r>
            <a:r>
              <a:rPr lang="en-US" b="1" i="0" u="none" strike="noStrike" dirty="0">
                <a:solidFill>
                  <a:srgbClr val="666666"/>
                </a:solidFill>
                <a:effectLst/>
                <a:latin typeface="inherit"/>
              </a:rPr>
              <a:t>Current</a:t>
            </a:r>
            <a:r>
              <a:rPr lang="en-US" b="0" i="0" dirty="0">
                <a:solidFill>
                  <a:srgbClr val="666666"/>
                </a:solidFill>
                <a:effectLst/>
                <a:latin typeface="Lato" panose="020F0502020204030203" pitchFamily="34" charset="0"/>
              </a:rPr>
              <a:t> &gt; </a:t>
            </a:r>
            <a:r>
              <a:rPr lang="en-US" b="0" i="0" dirty="0">
                <a:solidFill>
                  <a:srgbClr val="666666"/>
                </a:solidFill>
                <a:effectLst/>
                <a:latin typeface="inherit"/>
              </a:rPr>
              <a:t>Paper in the Cloud: Preserving Records Digitally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389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A6162-5643-48F6-872F-1016F5B12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3FFCE-CF23-4D3E-A12D-19EA8BF36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began scanning the letters, envelopes and other materials in 2001.</a:t>
            </a:r>
          </a:p>
          <a:p>
            <a:pPr lvl="1"/>
            <a:r>
              <a:rPr lang="en-US" dirty="0"/>
              <a:t>Using the default scanner settings</a:t>
            </a:r>
          </a:p>
          <a:p>
            <a:r>
              <a:rPr lang="en-US" dirty="0"/>
              <a:t>I was most of the way through scanning them when I realized that I was not using an archive quality file format.</a:t>
            </a:r>
          </a:p>
          <a:p>
            <a:r>
              <a:rPr lang="en-US" dirty="0"/>
              <a:t>Scanned them again using a “better” file format (jpg)</a:t>
            </a:r>
          </a:p>
          <a:p>
            <a:r>
              <a:rPr lang="en-US" dirty="0"/>
              <a:t>Uploaded the images to my personal website in 2006</a:t>
            </a:r>
          </a:p>
          <a:p>
            <a:r>
              <a:rPr lang="en-US" dirty="0"/>
              <a:t>Realized that they really should have been scanned as TIFF files</a:t>
            </a:r>
          </a:p>
          <a:p>
            <a:r>
              <a:rPr lang="en-US" dirty="0"/>
              <a:t>The project stalled…</a:t>
            </a:r>
          </a:p>
        </p:txBody>
      </p:sp>
    </p:spTree>
    <p:extLst>
      <p:ext uri="{BB962C8B-B14F-4D97-AF65-F5344CB8AC3E}">
        <p14:creationId xmlns:p14="http://schemas.microsoft.com/office/powerpoint/2010/main" val="175641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7259F-DD52-4D18-B373-86F69C2A6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83368" cy="4351338"/>
          </a:xfrm>
        </p:spPr>
        <p:txBody>
          <a:bodyPr/>
          <a:lstStyle/>
          <a:p>
            <a:r>
              <a:rPr lang="en-US" dirty="0"/>
              <a:t>Curt Witcher mentioned the Military Heritage Collection at the Allen County Public Library during a seminar in Dallas in 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6CDEC6-8937-44EB-A9BE-A2DA859B9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72" y="221827"/>
            <a:ext cx="379095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C3F2CA-09A2-4161-984A-978AB6CB2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07" y="217211"/>
            <a:ext cx="1158917" cy="15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437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D427E8-E490-0954-F269-1D40ADECE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71" y="928338"/>
            <a:ext cx="10078857" cy="50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040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7259F-DD52-4D18-B373-86F69C2A6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83368" cy="4351338"/>
          </a:xfrm>
        </p:spPr>
        <p:txBody>
          <a:bodyPr/>
          <a:lstStyle/>
          <a:p>
            <a:r>
              <a:rPr lang="en-US" dirty="0"/>
              <a:t>Delivered the letters to the Library in Ft. Wayne in August 2018</a:t>
            </a:r>
          </a:p>
          <a:p>
            <a:pPr lvl="1"/>
            <a:r>
              <a:rPr lang="en-US" dirty="0"/>
              <a:t>Expected them to be scanned &amp; online “in about a year”</a:t>
            </a:r>
          </a:p>
          <a:p>
            <a:r>
              <a:rPr lang="en-US" dirty="0"/>
              <a:t>Encountered several delays:</a:t>
            </a:r>
          </a:p>
          <a:p>
            <a:pPr lvl="1"/>
            <a:r>
              <a:rPr lang="en-US" dirty="0"/>
              <a:t>Installation of a new computer system.</a:t>
            </a:r>
          </a:p>
          <a:p>
            <a:pPr lvl="1"/>
            <a:r>
              <a:rPr lang="en-US" dirty="0"/>
              <a:t>Need to re-scan the entire collection</a:t>
            </a:r>
          </a:p>
          <a:p>
            <a:pPr lvl="1"/>
            <a:r>
              <a:rPr lang="en-US" dirty="0"/>
              <a:t>Covid-19 impact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6CDEC6-8937-44EB-A9BE-A2DA859B9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72" y="221827"/>
            <a:ext cx="379095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C3F2CA-09A2-4161-984A-978AB6CB2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07" y="217211"/>
            <a:ext cx="1158917" cy="15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0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D07C-5306-4865-A5B3-24AC6289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2539674"/>
            <a:ext cx="3721608" cy="1325563"/>
          </a:xfrm>
        </p:spPr>
        <p:txBody>
          <a:bodyPr/>
          <a:lstStyle/>
          <a:p>
            <a:pPr algn="ctr"/>
            <a:r>
              <a:rPr lang="en-US" dirty="0"/>
              <a:t>May 3, 2021</a:t>
            </a:r>
            <a:br>
              <a:rPr lang="en-US" dirty="0"/>
            </a:br>
            <a:r>
              <a:rPr lang="en-US" sz="3200" dirty="0"/>
              <a:t>(2 ½ Years)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AAA948-61FA-493A-A888-8509BF516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63" y="400050"/>
            <a:ext cx="6647117" cy="5831126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D3CCC42E-EF98-406A-A2C4-388B30F41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05" y="553720"/>
            <a:ext cx="2168718" cy="1759411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8995ECD-4803-426E-ABD7-58FA5DA0E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82" y="4091781"/>
            <a:ext cx="1509628" cy="1501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3C11E5-D1C7-5A4E-829C-9FBE0355D221}"/>
              </a:ext>
            </a:extLst>
          </p:cNvPr>
          <p:cNvSpPr txBox="1"/>
          <p:nvPr/>
        </p:nvSpPr>
        <p:spPr>
          <a:xfrm>
            <a:off x="2736106" y="6381027"/>
            <a:ext cx="671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https://genealogycenter.info/military/wwii/search_hansonarnold.php</a:t>
            </a:r>
          </a:p>
        </p:txBody>
      </p:sp>
    </p:spTree>
    <p:extLst>
      <p:ext uri="{BB962C8B-B14F-4D97-AF65-F5344CB8AC3E}">
        <p14:creationId xmlns:p14="http://schemas.microsoft.com/office/powerpoint/2010/main" val="25815059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4B94760-B606-47B1-8CEE-0D6447737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7" y="842962"/>
            <a:ext cx="919162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78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B036426-E2E9-455B-83DA-79A3CDB5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780" y="0"/>
            <a:ext cx="8024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158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2DAEDE0-DD7C-4417-A961-ECB8F1983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62" y="1138237"/>
            <a:ext cx="921067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603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8470565-86B7-4DAA-A4B6-4CB4BF313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890587"/>
            <a:ext cx="46482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298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0C7B772-CE29-4EC8-93BC-E1784FADE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633412"/>
            <a:ext cx="92011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23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39B7-27AC-4B61-82B5-F12C9E1EE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Digitization 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9CE55-4C28-4CFF-B27B-DA94BDDD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an Inventory</a:t>
            </a:r>
          </a:p>
          <a:p>
            <a:r>
              <a:rPr lang="en-US" dirty="0"/>
              <a:t>Protect &amp; Preserve the documents</a:t>
            </a:r>
          </a:p>
          <a:p>
            <a:r>
              <a:rPr lang="en-US" dirty="0"/>
              <a:t>Begin to look for missing materials</a:t>
            </a:r>
          </a:p>
          <a:p>
            <a:r>
              <a:rPr lang="en-US" dirty="0"/>
              <a:t>Create a Long-Range plan</a:t>
            </a:r>
          </a:p>
          <a:p>
            <a:r>
              <a:rPr lang="en-US" dirty="0"/>
              <a:t>Develop a digitization plan</a:t>
            </a:r>
          </a:p>
          <a:p>
            <a:r>
              <a:rPr lang="en-US" dirty="0"/>
              <a:t>Publish online</a:t>
            </a:r>
          </a:p>
          <a:p>
            <a:pPr lvl="1"/>
            <a:r>
              <a:rPr lang="en-US" dirty="0"/>
              <a:t>Archive</a:t>
            </a:r>
          </a:p>
          <a:p>
            <a:pPr lvl="1"/>
            <a:r>
              <a:rPr lang="en-US" dirty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10870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B0E6B0-0437-4C52-8553-C98E624A5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133" y="73152"/>
            <a:ext cx="7493733" cy="5844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D78D32-F6BA-4DF3-A311-B6743BB404AB}"/>
              </a:ext>
            </a:extLst>
          </p:cNvPr>
          <p:cNvSpPr txBox="1"/>
          <p:nvPr/>
        </p:nvSpPr>
        <p:spPr>
          <a:xfrm>
            <a:off x="3306228" y="6102096"/>
            <a:ext cx="5579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https://genealogycenter.info/military</a:t>
            </a:r>
          </a:p>
        </p:txBody>
      </p:sp>
    </p:spTree>
    <p:extLst>
      <p:ext uri="{BB962C8B-B14F-4D97-AF65-F5344CB8AC3E}">
        <p14:creationId xmlns:p14="http://schemas.microsoft.com/office/powerpoint/2010/main" val="14341588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0384-4397-4066-ACA3-93C98C88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#2: </a:t>
            </a:r>
            <a:br>
              <a:rPr lang="en-US" dirty="0"/>
            </a:br>
            <a:r>
              <a:rPr lang="en-US" dirty="0"/>
              <a:t>Dallas Genealogical Society Publications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C78B40D-08F6-43A4-9E74-E8AA01FFD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" y="2307239"/>
            <a:ext cx="10979848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037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FEB3-43C0-47A2-81BD-E8DDC8D2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was appointed as Webmaster in 2010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CFD289-86D3-49BE-90D1-CB2271CD1911}"/>
              </a:ext>
            </a:extLst>
          </p:cNvPr>
          <p:cNvGrpSpPr/>
          <p:nvPr/>
        </p:nvGrpSpPr>
        <p:grpSpPr>
          <a:xfrm>
            <a:off x="2378127" y="1836992"/>
            <a:ext cx="7435745" cy="4346605"/>
            <a:chOff x="2262303" y="1690688"/>
            <a:chExt cx="7435745" cy="4346605"/>
          </a:xfrm>
        </p:grpSpPr>
        <p:pic>
          <p:nvPicPr>
            <p:cNvPr id="5" name="Picture 4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22FB932C-CD81-4547-A9E6-F90F1BF98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2303" y="1690688"/>
              <a:ext cx="7435745" cy="2565273"/>
            </a:xfrm>
            <a:prstGeom prst="rect">
              <a:avLst/>
            </a:prstGeom>
          </p:spPr>
        </p:pic>
        <p:pic>
          <p:nvPicPr>
            <p:cNvPr id="7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27698C3-5ADB-4820-86D4-0875E6F46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2303" y="3682937"/>
              <a:ext cx="7435745" cy="2354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67065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5BFAE76-E60D-4755-95E9-166281064A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706527"/>
              </p:ext>
            </p:extLst>
          </p:nvPr>
        </p:nvGraphicFramePr>
        <p:xfrm>
          <a:off x="1272540" y="748320"/>
          <a:ext cx="9189720" cy="4266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8480" imgH="5676120" progId="">
                  <p:embed/>
                </p:oleObj>
              </mc:Choice>
              <mc:Fallback>
                <p:oleObj r:id="rId3" imgW="12228480" imgH="567612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2C9BF13-FD9B-4014-B2D7-4E1FD83659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2540" y="748320"/>
                        <a:ext cx="9189720" cy="4266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A8D956-4C23-45F9-B996-1698BB48E9C6}"/>
              </a:ext>
            </a:extLst>
          </p:cNvPr>
          <p:cNvCxnSpPr>
            <a:cxnSpLocks/>
          </p:cNvCxnSpPr>
          <p:nvPr/>
        </p:nvCxnSpPr>
        <p:spPr>
          <a:xfrm>
            <a:off x="8749453" y="3294210"/>
            <a:ext cx="17128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D30CB6-DA3A-4B5D-BAE8-6A9A53011C1E}"/>
              </a:ext>
            </a:extLst>
          </p:cNvPr>
          <p:cNvCxnSpPr>
            <a:cxnSpLocks/>
          </p:cNvCxnSpPr>
          <p:nvPr/>
        </p:nvCxnSpPr>
        <p:spPr>
          <a:xfrm>
            <a:off x="3391746" y="3534664"/>
            <a:ext cx="1096434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6D4B643-64AF-4B8A-89EA-443A13740AD6}"/>
              </a:ext>
            </a:extLst>
          </p:cNvPr>
          <p:cNvSpPr/>
          <p:nvPr/>
        </p:nvSpPr>
        <p:spPr>
          <a:xfrm>
            <a:off x="2331720" y="2704084"/>
            <a:ext cx="9103360" cy="284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A4909A8-868A-47F6-86B5-843574FD7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5091852"/>
            <a:ext cx="1712808" cy="17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BE82F-0B77-4504-9354-9FC0DB67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7C840-94FD-45B4-B64C-7B0E8BE5B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79015"/>
          </a:xfrm>
        </p:spPr>
        <p:txBody>
          <a:bodyPr>
            <a:normAutofit fontScale="92500" lnSpcReduction="10000"/>
          </a:bodyPr>
          <a:lstStyle/>
          <a:p>
            <a:pPr marL="285750" indent="-285750"/>
            <a:r>
              <a:rPr lang="en-US" dirty="0"/>
              <a:t>25 Annual/Semi-annual Journals</a:t>
            </a:r>
          </a:p>
          <a:p>
            <a:pPr marL="285750" indent="-285750"/>
            <a:r>
              <a:rPr lang="en-US" dirty="0"/>
              <a:t>88 Quarterlies</a:t>
            </a:r>
          </a:p>
          <a:p>
            <a:pPr marL="285750" indent="-285750"/>
            <a:r>
              <a:rPr lang="en-US" dirty="0"/>
              <a:t>348 Newsletters</a:t>
            </a:r>
          </a:p>
          <a:p>
            <a:pPr marL="285750" indent="-285750"/>
            <a:r>
              <a:rPr lang="en-US" dirty="0"/>
              <a:t>20+ books</a:t>
            </a:r>
          </a:p>
          <a:p>
            <a:pPr marL="285750" indent="-285750"/>
            <a:r>
              <a:rPr lang="en-US" dirty="0"/>
              <a:t>“Born Digital” Documents &amp; Collections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1AB882-9657-40B9-9047-E584CBE877AD}"/>
              </a:ext>
            </a:extLst>
          </p:cNvPr>
          <p:cNvGrpSpPr/>
          <p:nvPr/>
        </p:nvGrpSpPr>
        <p:grpSpPr>
          <a:xfrm>
            <a:off x="3269320" y="4814992"/>
            <a:ext cx="6323752" cy="1815254"/>
            <a:chOff x="643467" y="1794933"/>
            <a:chExt cx="10710332" cy="33189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BCE1F19-48D0-4B82-849E-CCA0AFDBCA61}"/>
                </a:ext>
              </a:extLst>
            </p:cNvPr>
            <p:cNvSpPr/>
            <p:nvPr/>
          </p:nvSpPr>
          <p:spPr>
            <a:xfrm>
              <a:off x="643467" y="1794933"/>
              <a:ext cx="10710332" cy="331893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8E253F-7424-4633-AED5-295649523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1" y="2011680"/>
              <a:ext cx="1999826" cy="27970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D8B4AC1-3D9E-4E6E-9256-DDDE12676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8027" y="1996426"/>
              <a:ext cx="2302933" cy="285621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48EEEA-AE7B-472C-A1F1-C04BC3F42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0961" y="2011680"/>
              <a:ext cx="1817736" cy="279709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4BF1FE-4147-4C1A-A663-65592F714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8697" y="2040308"/>
              <a:ext cx="2123803" cy="276847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46C38C-60E1-44C0-9C41-4DB38A172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82500" y="2011680"/>
              <a:ext cx="1965376" cy="2801706"/>
            </a:xfrm>
            <a:prstGeom prst="rect">
              <a:avLst/>
            </a:prstGeom>
          </p:spPr>
        </p:pic>
      </p:grp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7360773C-77E8-4128-834C-4E516E8DB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34" y="62595"/>
            <a:ext cx="4095464" cy="193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0523-C5D2-4D2A-A493-6F66287CD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Created an Inventory of published documents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97736-A5A0-4B76-8ED2-D621D951A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1909762"/>
            <a:ext cx="10096500" cy="303847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1481D9B-4709-4170-A59A-45895FDB6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40" y="1940242"/>
            <a:ext cx="883920" cy="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552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70" y="228600"/>
            <a:ext cx="847603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15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AFAD-2EA5-4F8B-B04E-BBA0FB49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Began Assembling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AFCCD-066D-48CE-A789-528960C6B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own archives</a:t>
            </a:r>
          </a:p>
          <a:p>
            <a:r>
              <a:rPr lang="en-US" dirty="0"/>
              <a:t>Some archived at the Dallas Public Library</a:t>
            </a:r>
          </a:p>
          <a:p>
            <a:r>
              <a:rPr lang="en-US" dirty="0"/>
              <a:t>Many provided by long-term members of the society</a:t>
            </a:r>
          </a:p>
        </p:txBody>
      </p:sp>
    </p:spTree>
    <p:extLst>
      <p:ext uri="{BB962C8B-B14F-4D97-AF65-F5344CB8AC3E}">
        <p14:creationId xmlns:p14="http://schemas.microsoft.com/office/powerpoint/2010/main" val="590203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0018-1CD2-43F9-81B9-1C46D8C2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Publishing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1FE2E-C2AC-4ADC-8B4C-E24293CC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Publish</a:t>
            </a:r>
            <a:r>
              <a:rPr lang="en-US" dirty="0"/>
              <a:t> information about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Index</a:t>
            </a:r>
            <a:r>
              <a:rPr lang="en-US" dirty="0"/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Digitize</a:t>
            </a:r>
            <a:r>
              <a:rPr lang="en-US" dirty="0"/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Link</a:t>
            </a:r>
            <a:r>
              <a:rPr lang="en-US" dirty="0"/>
              <a:t> images to the indexes</a:t>
            </a:r>
          </a:p>
        </p:txBody>
      </p:sp>
    </p:spTree>
    <p:extLst>
      <p:ext uri="{BB962C8B-B14F-4D97-AF65-F5344CB8AC3E}">
        <p14:creationId xmlns:p14="http://schemas.microsoft.com/office/powerpoint/2010/main" val="22248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0018-1CD2-43F9-81B9-1C46D8C2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Publishing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1FE2E-C2AC-4ADC-8B4C-E24293CC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Publish</a:t>
            </a:r>
            <a:r>
              <a:rPr lang="en-US" dirty="0"/>
              <a:t> information about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Index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Digitize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Link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images to the index.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62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20CE-1026-4A54-A59D-EF0F789D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8CF2-5CF0-48B3-A41E-93C4415F8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913"/>
            <a:ext cx="10515600" cy="4351338"/>
          </a:xfrm>
        </p:spPr>
        <p:txBody>
          <a:bodyPr/>
          <a:lstStyle/>
          <a:p>
            <a:r>
              <a:rPr lang="en-US" dirty="0"/>
              <a:t>Begin to document information about each item.</a:t>
            </a:r>
          </a:p>
          <a:p>
            <a:pPr lvl="1"/>
            <a:r>
              <a:rPr lang="en-US" dirty="0"/>
              <a:t>Spreadsheet</a:t>
            </a:r>
          </a:p>
          <a:p>
            <a:pPr lvl="1"/>
            <a:r>
              <a:rPr lang="en-US" dirty="0"/>
              <a:t>Text File</a:t>
            </a:r>
          </a:p>
          <a:p>
            <a:pPr lvl="1"/>
            <a:r>
              <a:rPr lang="en-US" dirty="0"/>
              <a:t>Database</a:t>
            </a:r>
          </a:p>
          <a:p>
            <a:r>
              <a:rPr lang="en-US" dirty="0"/>
              <a:t>If this will be group project create the document in a way and in a place that will be accessible to the other team members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387C262-BD9D-4300-AC8D-7044AD093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18" y="5112068"/>
            <a:ext cx="1464564" cy="146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2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70" y="228600"/>
            <a:ext cx="847603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22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B627A88A-5A05-4C69-B4EF-C4728BF2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223837"/>
            <a:ext cx="10267950" cy="6410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E7426-9A70-43CD-9365-62713D7C7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299" y="4227618"/>
            <a:ext cx="5619750" cy="1276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785569-F8CF-491C-B3C2-93234B216FAD}"/>
              </a:ext>
            </a:extLst>
          </p:cNvPr>
          <p:cNvSpPr/>
          <p:nvPr/>
        </p:nvSpPr>
        <p:spPr>
          <a:xfrm>
            <a:off x="3699299" y="5503968"/>
            <a:ext cx="4787688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31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0018-1CD2-43F9-81B9-1C46D8C2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Publishing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1FE2E-C2AC-4ADC-8B4C-E24293CC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Publish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information about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Index</a:t>
            </a:r>
            <a:r>
              <a:rPr lang="en-US" dirty="0"/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Digitize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Link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images to the index.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62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56DEE5-96D3-407A-A99B-86F6BCDF540E}"/>
              </a:ext>
            </a:extLst>
          </p:cNvPr>
          <p:cNvSpPr/>
          <p:nvPr/>
        </p:nvSpPr>
        <p:spPr>
          <a:xfrm>
            <a:off x="1320800" y="3948853"/>
            <a:ext cx="2296160" cy="1239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344D0D-BD90-4441-88C5-CC3C38C1C7BF}"/>
              </a:ext>
            </a:extLst>
          </p:cNvPr>
          <p:cNvSpPr/>
          <p:nvPr/>
        </p:nvSpPr>
        <p:spPr>
          <a:xfrm>
            <a:off x="4094480" y="3948853"/>
            <a:ext cx="7040880" cy="279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1C6CC3-2670-4BEB-A005-039C3B169750}"/>
              </a:ext>
            </a:extLst>
          </p:cNvPr>
          <p:cNvGrpSpPr/>
          <p:nvPr/>
        </p:nvGrpSpPr>
        <p:grpSpPr>
          <a:xfrm>
            <a:off x="2065867" y="43786"/>
            <a:ext cx="7829972" cy="6665188"/>
            <a:chOff x="2065867" y="43786"/>
            <a:chExt cx="7829972" cy="6665188"/>
          </a:xfrm>
        </p:grpSpPr>
        <p:pic>
          <p:nvPicPr>
            <p:cNvPr id="3" name="Picture 2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4D35E135-2F51-41A0-8FA0-3CF893F31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4240" y="43786"/>
              <a:ext cx="7721599" cy="666518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0E1CDE-8A08-4877-8A77-56AA1F0DDE4F}"/>
                </a:ext>
              </a:extLst>
            </p:cNvPr>
            <p:cNvSpPr/>
            <p:nvPr/>
          </p:nvSpPr>
          <p:spPr>
            <a:xfrm>
              <a:off x="2065867" y="3061547"/>
              <a:ext cx="2120053" cy="10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DFC4EBE-37D5-4A96-9C15-59BBAD72B779}"/>
              </a:ext>
            </a:extLst>
          </p:cNvPr>
          <p:cNvSpPr/>
          <p:nvPr/>
        </p:nvSpPr>
        <p:spPr>
          <a:xfrm>
            <a:off x="4587240" y="2331720"/>
            <a:ext cx="2011680" cy="1676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8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AFD8937-BC78-412E-8E87-501EB6E8C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00" y="406400"/>
            <a:ext cx="11477733" cy="599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564D85-514F-4AB3-8001-DCDC58B0FC94}"/>
              </a:ext>
            </a:extLst>
          </p:cNvPr>
          <p:cNvSpPr/>
          <p:nvPr/>
        </p:nvSpPr>
        <p:spPr>
          <a:xfrm>
            <a:off x="9624907" y="670560"/>
            <a:ext cx="2258593" cy="9889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764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77AD5B-437A-4E56-BF9E-C85BA1D47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35" y="399627"/>
            <a:ext cx="11515894" cy="396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665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0018-1CD2-43F9-81B9-1C46D8C2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Publishing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1FE2E-C2AC-4ADC-8B4C-E24293CC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Publish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information about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Index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Digitize</a:t>
            </a:r>
            <a:r>
              <a:rPr lang="en-US" dirty="0"/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Link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images to the index.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7896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8A51C-2C47-41B0-AE82-F8761274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CC180-5CDB-4317-8607-DF3E0E7D5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Initiated a multi-year effort to have all Newsletters, Quarterlies and Journals digitized and archived.</a:t>
            </a:r>
          </a:p>
          <a:p>
            <a:r>
              <a:rPr lang="en-US" dirty="0"/>
              <a:t>Chose the Portal to Texas History as our strategic digitization platform.</a:t>
            </a:r>
          </a:p>
          <a:p>
            <a:r>
              <a:rPr lang="en-US" dirty="0"/>
              <a:t>Did this in batches as:</a:t>
            </a:r>
          </a:p>
          <a:p>
            <a:pPr lvl="1"/>
            <a:r>
              <a:rPr lang="en-US" dirty="0"/>
              <a:t>Documents became available</a:t>
            </a:r>
          </a:p>
          <a:p>
            <a:pPr lvl="1"/>
            <a:r>
              <a:rPr lang="en-US" dirty="0"/>
              <a:t>Funds were obtained</a:t>
            </a:r>
          </a:p>
        </p:txBody>
      </p:sp>
    </p:spTree>
    <p:extLst>
      <p:ext uri="{BB962C8B-B14F-4D97-AF65-F5344CB8AC3E}">
        <p14:creationId xmlns:p14="http://schemas.microsoft.com/office/powerpoint/2010/main" val="24623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A894-E6F3-4759-944F-80DA760A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4DAB0-BC16-49FE-955C-5E89E63C1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53895"/>
          </a:xfrm>
        </p:spPr>
        <p:txBody>
          <a:bodyPr>
            <a:normAutofit/>
          </a:bodyPr>
          <a:lstStyle/>
          <a:p>
            <a:r>
              <a:rPr lang="en-US" dirty="0"/>
              <a:t>We paid for some of the work out of our budget.</a:t>
            </a:r>
          </a:p>
          <a:p>
            <a:r>
              <a:rPr lang="en-US" dirty="0"/>
              <a:t>Funds were raised by participating in North Texas Giving Day events.</a:t>
            </a:r>
          </a:p>
          <a:p>
            <a:r>
              <a:rPr lang="en-US" dirty="0"/>
              <a:t>Received several “</a:t>
            </a:r>
            <a:r>
              <a:rPr lang="en-US" i="1" dirty="0"/>
              <a:t>Rescuing Texas History </a:t>
            </a:r>
            <a:r>
              <a:rPr lang="en-US" dirty="0"/>
              <a:t>” mini-grants offered by the University of North Texas Libraries.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60621F3-C37B-4D45-AABE-13DD65A2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563" y="3839954"/>
            <a:ext cx="8748874" cy="28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2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97D892-31B9-405B-BE0E-4D4EB14A6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12" y="0"/>
            <a:ext cx="10359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77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1F7A2-4C5D-4DFD-88EF-1399FAEFE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Used Throughout 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A6898-5B61-4135-91B6-D42E0C280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information may be minimal</a:t>
            </a:r>
          </a:p>
          <a:p>
            <a:r>
              <a:rPr lang="en-US" dirty="0"/>
              <a:t>You will almost certainly come back and add more information as you move through the project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Description</a:t>
            </a:r>
          </a:p>
          <a:p>
            <a:pPr lvl="1"/>
            <a:r>
              <a:rPr lang="en-US" dirty="0"/>
              <a:t>Condition</a:t>
            </a:r>
          </a:p>
          <a:p>
            <a:pPr lvl="1"/>
            <a:r>
              <a:rPr lang="en-US" dirty="0"/>
              <a:t>Digitization Status</a:t>
            </a:r>
          </a:p>
        </p:txBody>
      </p:sp>
    </p:spTree>
    <p:extLst>
      <p:ext uri="{BB962C8B-B14F-4D97-AF65-F5344CB8AC3E}">
        <p14:creationId xmlns:p14="http://schemas.microsoft.com/office/powerpoint/2010/main" val="8561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0018-1CD2-43F9-81B9-1C46D8C2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Publishing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1FE2E-C2AC-4ADC-8B4C-E24293CC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Publish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information about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Index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Digitize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the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Link</a:t>
            </a:r>
            <a:r>
              <a:rPr lang="en-US" dirty="0"/>
              <a:t> images to the index.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488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56DEE5-96D3-407A-A99B-86F6BCDF540E}"/>
              </a:ext>
            </a:extLst>
          </p:cNvPr>
          <p:cNvSpPr/>
          <p:nvPr/>
        </p:nvSpPr>
        <p:spPr>
          <a:xfrm>
            <a:off x="1320800" y="3948853"/>
            <a:ext cx="2296160" cy="1239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344D0D-BD90-4441-88C5-CC3C38C1C7BF}"/>
              </a:ext>
            </a:extLst>
          </p:cNvPr>
          <p:cNvSpPr/>
          <p:nvPr/>
        </p:nvSpPr>
        <p:spPr>
          <a:xfrm>
            <a:off x="4094480" y="3948853"/>
            <a:ext cx="7040880" cy="279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4D35E135-2F51-41A0-8FA0-3CF893F31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240" y="43786"/>
            <a:ext cx="7721599" cy="666518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F1C3130-56F9-44F7-B2BB-679B14C01908}"/>
              </a:ext>
            </a:extLst>
          </p:cNvPr>
          <p:cNvSpPr/>
          <p:nvPr/>
        </p:nvSpPr>
        <p:spPr>
          <a:xfrm flipH="1">
            <a:off x="6590454" y="2316480"/>
            <a:ext cx="934720" cy="172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26396E-6034-4BA8-B57D-2013A69BF51E}"/>
              </a:ext>
            </a:extLst>
          </p:cNvPr>
          <p:cNvSpPr/>
          <p:nvPr/>
        </p:nvSpPr>
        <p:spPr>
          <a:xfrm>
            <a:off x="2011680" y="3078480"/>
            <a:ext cx="2164080" cy="998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91F83E-6969-4D2A-9D28-83A888123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470" y="0"/>
            <a:ext cx="9953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140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56DEE5-96D3-407A-A99B-86F6BCDF540E}"/>
              </a:ext>
            </a:extLst>
          </p:cNvPr>
          <p:cNvSpPr/>
          <p:nvPr/>
        </p:nvSpPr>
        <p:spPr>
          <a:xfrm>
            <a:off x="1320800" y="3948853"/>
            <a:ext cx="2296160" cy="1239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344D0D-BD90-4441-88C5-CC3C38C1C7BF}"/>
              </a:ext>
            </a:extLst>
          </p:cNvPr>
          <p:cNvSpPr/>
          <p:nvPr/>
        </p:nvSpPr>
        <p:spPr>
          <a:xfrm>
            <a:off x="4094480" y="3948853"/>
            <a:ext cx="7040880" cy="279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4D35E135-2F51-41A0-8FA0-3CF893F31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240" y="43786"/>
            <a:ext cx="7721599" cy="666518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F1C3130-56F9-44F7-B2BB-679B14C01908}"/>
              </a:ext>
            </a:extLst>
          </p:cNvPr>
          <p:cNvSpPr/>
          <p:nvPr/>
        </p:nvSpPr>
        <p:spPr>
          <a:xfrm rot="10800000" flipH="1">
            <a:off x="1320800" y="3825479"/>
            <a:ext cx="934720" cy="172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0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0C75B6F-AC7F-4E5F-8EE1-5A17D208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58" y="0"/>
            <a:ext cx="8021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290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2A3A852-865D-4331-AA77-ECD19286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983" y="594360"/>
            <a:ext cx="9739031" cy="368808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DFD528F-9E52-43D5-B18A-06C93E1C0704}"/>
              </a:ext>
            </a:extLst>
          </p:cNvPr>
          <p:cNvSpPr/>
          <p:nvPr/>
        </p:nvSpPr>
        <p:spPr>
          <a:xfrm rot="10800000" flipH="1">
            <a:off x="728980" y="3877466"/>
            <a:ext cx="934720" cy="172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4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A57AC-E472-44D8-A536-FCFDBADF8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40" y="320040"/>
            <a:ext cx="8531740" cy="60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70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A6C603-2BCD-D25B-87E9-F68651235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583" y="0"/>
            <a:ext cx="6998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17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56DEE5-96D3-407A-A99B-86F6BCDF540E}"/>
              </a:ext>
            </a:extLst>
          </p:cNvPr>
          <p:cNvSpPr/>
          <p:nvPr/>
        </p:nvSpPr>
        <p:spPr>
          <a:xfrm>
            <a:off x="1320800" y="3948853"/>
            <a:ext cx="2296160" cy="1239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344D0D-BD90-4441-88C5-CC3C38C1C7BF}"/>
              </a:ext>
            </a:extLst>
          </p:cNvPr>
          <p:cNvSpPr/>
          <p:nvPr/>
        </p:nvSpPr>
        <p:spPr>
          <a:xfrm>
            <a:off x="4094480" y="3948853"/>
            <a:ext cx="7040880" cy="279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4D35E135-2F51-41A0-8FA0-3CF893F31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240" y="43786"/>
            <a:ext cx="7721599" cy="666518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F1C3130-56F9-44F7-B2BB-679B14C01908}"/>
              </a:ext>
            </a:extLst>
          </p:cNvPr>
          <p:cNvSpPr/>
          <p:nvPr/>
        </p:nvSpPr>
        <p:spPr>
          <a:xfrm rot="10800000" flipH="1">
            <a:off x="1178560" y="3342892"/>
            <a:ext cx="934720" cy="172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480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C5C581-F28C-4630-9873-37E680785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61" y="0"/>
            <a:ext cx="9708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55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4765</TotalTime>
  <Words>2508</Words>
  <Application>Microsoft Office PowerPoint</Application>
  <PresentationFormat>Widescreen</PresentationFormat>
  <Paragraphs>370</Paragraphs>
  <Slides>119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119</vt:i4>
      </vt:variant>
    </vt:vector>
  </HeadingPairs>
  <TitlesOfParts>
    <vt:vector size="126" baseType="lpstr">
      <vt:lpstr>Arial</vt:lpstr>
      <vt:lpstr>Calibri</vt:lpstr>
      <vt:lpstr>Calibri Light</vt:lpstr>
      <vt:lpstr>inherit</vt:lpstr>
      <vt:lpstr>Lato</vt:lpstr>
      <vt:lpstr>Merriweather</vt:lpstr>
      <vt:lpstr>Office Theme</vt:lpstr>
      <vt:lpstr>Paper in the Cloud</vt:lpstr>
      <vt:lpstr>PowerPoint Presentation</vt:lpstr>
      <vt:lpstr>PowerPoint Presentation</vt:lpstr>
      <vt:lpstr>PowerPoint Presentation</vt:lpstr>
      <vt:lpstr>Overview</vt:lpstr>
      <vt:lpstr>PowerPoint Presentation</vt:lpstr>
      <vt:lpstr>Digitization Methodology</vt:lpstr>
      <vt:lpstr>Create an Inventory</vt:lpstr>
      <vt:lpstr>Information Used Throughout the Project</vt:lpstr>
      <vt:lpstr>Protect &amp; Preserve what you have</vt:lpstr>
      <vt:lpstr>PowerPoint Presentation</vt:lpstr>
      <vt:lpstr>PowerPoint Presentation</vt:lpstr>
      <vt:lpstr>PowerPoint Presentation</vt:lpstr>
      <vt:lpstr>PowerPoint Presentation</vt:lpstr>
      <vt:lpstr>Protect &amp; Preserve what you have</vt:lpstr>
      <vt:lpstr>PowerPoint Presentation</vt:lpstr>
      <vt:lpstr>Begin looking for materials you are missing</vt:lpstr>
      <vt:lpstr>Develop a long-range plan</vt:lpstr>
      <vt:lpstr>Develop a digitization plan</vt:lpstr>
      <vt:lpstr>Doing it yourself</vt:lpstr>
      <vt:lpstr>File Structure</vt:lpstr>
      <vt:lpstr>PowerPoint Presentation</vt:lpstr>
      <vt:lpstr>File names</vt:lpstr>
      <vt:lpstr>1937_01_14_2_1.tiff</vt:lpstr>
      <vt:lpstr>1937_01_14_2_1A.tiff</vt:lpstr>
      <vt:lpstr>1937_01_14_2_1B.tiff</vt:lpstr>
      <vt:lpstr>PowerPoint Presentation</vt:lpstr>
      <vt:lpstr>PowerPoint Presentation</vt:lpstr>
      <vt:lpstr>Metadata</vt:lpstr>
      <vt:lpstr>PowerPoint Presentation</vt:lpstr>
      <vt:lpstr>Metadata</vt:lpstr>
      <vt:lpstr>Digitization Standards</vt:lpstr>
      <vt:lpstr>Generally speaking: File Formats</vt:lpstr>
      <vt:lpstr>Generally speaking: Scanner Settings</vt:lpstr>
      <vt:lpstr>University of North Texas Scanning Standards by Type of Material</vt:lpstr>
      <vt:lpstr>PowerPoint Presentation</vt:lpstr>
      <vt:lpstr>Commercial Scanning Service</vt:lpstr>
      <vt:lpstr>Working with an archive</vt:lpstr>
      <vt:lpstr>PowerPoint Presentation</vt:lpstr>
      <vt:lpstr>PowerPoint Presentation</vt:lpstr>
      <vt:lpstr>PowerPoint Presentation</vt:lpstr>
      <vt:lpstr>The Portal to Texas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Archive considerations</vt:lpstr>
      <vt:lpstr>Publish On Your Own Website</vt:lpstr>
      <vt:lpstr>Digitization Methodology</vt:lpstr>
      <vt:lpstr>Case Study #1: My Fathers Letters</vt:lpstr>
      <vt:lpstr>Background</vt:lpstr>
      <vt:lpstr>The places these letters have been…</vt:lpstr>
      <vt:lpstr>Boxes full of Envelopes</vt:lpstr>
      <vt:lpstr>Envelopes full of letters</vt:lpstr>
      <vt:lpstr>And other items</vt:lpstr>
      <vt:lpstr>Stabilization &amp; Labeling</vt:lpstr>
      <vt:lpstr>Silverfish Damage</vt:lpstr>
      <vt:lpstr>Digitization</vt:lpstr>
      <vt:lpstr>PowerPoint Presentation</vt:lpstr>
      <vt:lpstr>PowerPoint Presentation</vt:lpstr>
      <vt:lpstr>PowerPoint Presentation</vt:lpstr>
      <vt:lpstr>May 3, 2021 (2 ½ Years)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#2:  Dallas Genealogical Society Publications</vt:lpstr>
      <vt:lpstr>I was appointed as Webmaster in 2010</vt:lpstr>
      <vt:lpstr>PowerPoint Presentation</vt:lpstr>
      <vt:lpstr>Publications</vt:lpstr>
      <vt:lpstr>Created an Inventory of published documents</vt:lpstr>
      <vt:lpstr>PowerPoint Presentation</vt:lpstr>
      <vt:lpstr>Began Assembling Documents</vt:lpstr>
      <vt:lpstr>Cloud Publishing Methodology</vt:lpstr>
      <vt:lpstr>Cloud Publishing Methodology</vt:lpstr>
      <vt:lpstr>PowerPoint Presentation</vt:lpstr>
      <vt:lpstr>PowerPoint Presentation</vt:lpstr>
      <vt:lpstr>Cloud Publishing Methodology</vt:lpstr>
      <vt:lpstr>PowerPoint Presentation</vt:lpstr>
      <vt:lpstr>PowerPoint Presentation</vt:lpstr>
      <vt:lpstr>PowerPoint Presentation</vt:lpstr>
      <vt:lpstr>Cloud Publishing Methodology</vt:lpstr>
      <vt:lpstr>Digitization</vt:lpstr>
      <vt:lpstr>Funding</vt:lpstr>
      <vt:lpstr>PowerPoint Presentation</vt:lpstr>
      <vt:lpstr>Cloud Publishing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 Publishing Methodology</vt:lpstr>
      <vt:lpstr>Cloud Publishing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Cemetery Publications</vt:lpstr>
      <vt:lpstr>PowerPoint Presentation</vt:lpstr>
      <vt:lpstr>PowerPoint Presentation</vt:lpstr>
      <vt:lpstr>PowerPoint Presentation</vt:lpstr>
      <vt:lpstr>PowerPoint Presentation</vt:lpstr>
      <vt:lpstr>Cloud Publishing Methodology</vt:lpstr>
      <vt:lpstr>PowerPoint Presentation</vt:lpstr>
      <vt:lpstr>Thank you!</vt:lpstr>
      <vt:lpstr>Questions?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Hanson</dc:creator>
  <cp:lastModifiedBy>Tony Hanson</cp:lastModifiedBy>
  <cp:revision>181</cp:revision>
  <dcterms:created xsi:type="dcterms:W3CDTF">2021-01-31T21:24:53Z</dcterms:created>
  <dcterms:modified xsi:type="dcterms:W3CDTF">2022-07-28T21:12:57Z</dcterms:modified>
</cp:coreProperties>
</file>